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2"/>
  </p:notesMasterIdLst>
  <p:sldIdLst>
    <p:sldId id="258" r:id="rId2"/>
    <p:sldId id="269" r:id="rId3"/>
    <p:sldId id="260" r:id="rId4"/>
    <p:sldId id="261" r:id="rId5"/>
    <p:sldId id="262" r:id="rId6"/>
    <p:sldId id="263" r:id="rId7"/>
    <p:sldId id="264"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Lst>
  <p:sldSz cx="12192000" cy="6858000"/>
  <p:notesSz cx="6858000" cy="9144000"/>
  <p:embeddedFontLst>
    <p:embeddedFont>
      <p:font typeface="Helvetica" pitchFamily="2"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9643AD-8399-4CAA-611B-5CB09777071E}" name="Jancee Crotts" initials="JC" userId="S::jmc0065@mail.wvu.edu::9a251a37-df6a-496e-9e78-cad2e7b4b256" providerId="AD"/>
  <p188:author id="{B90F0BCB-CB8D-7D6A-CAF3-BC8318DA9A02}" name="Brayden Hornsby" initials="BH" userId="S::bfh0005@mail.wvu.edu::a5aaddc9-47e9-4a23-8a45-4336db516f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2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06"/>
    <p:restoredTop sz="94830"/>
  </p:normalViewPr>
  <p:slideViewPr>
    <p:cSldViewPr snapToGrid="0">
      <p:cViewPr varScale="1">
        <p:scale>
          <a:sx n="121" d="100"/>
          <a:sy n="121" d="100"/>
        </p:scale>
        <p:origin x="33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cee Crotts" userId="9a251a37-df6a-496e-9e78-cad2e7b4b256" providerId="ADAL" clId="{9FE057AC-C924-4E33-8AE0-5418BD541D98}"/>
    <pc:docChg chg="undo custSel modSld">
      <pc:chgData name="Jancee Crotts" userId="9a251a37-df6a-496e-9e78-cad2e7b4b256" providerId="ADAL" clId="{9FE057AC-C924-4E33-8AE0-5418BD541D98}" dt="2025-04-17T14:57:49.437" v="18" actId="20577"/>
      <pc:docMkLst>
        <pc:docMk/>
      </pc:docMkLst>
      <pc:sldChg chg="modSp mod">
        <pc:chgData name="Jancee Crotts" userId="9a251a37-df6a-496e-9e78-cad2e7b4b256" providerId="ADAL" clId="{9FE057AC-C924-4E33-8AE0-5418BD541D98}" dt="2025-04-17T14:56:12.872" v="6" actId="108"/>
        <pc:sldMkLst>
          <pc:docMk/>
          <pc:sldMk cId="1098378038" sldId="258"/>
        </pc:sldMkLst>
        <pc:spChg chg="mod">
          <ac:chgData name="Jancee Crotts" userId="9a251a37-df6a-496e-9e78-cad2e7b4b256" providerId="ADAL" clId="{9FE057AC-C924-4E33-8AE0-5418BD541D98}" dt="2025-04-17T14:56:12.872" v="6" actId="108"/>
          <ac:spMkLst>
            <pc:docMk/>
            <pc:sldMk cId="1098378038" sldId="258"/>
            <ac:spMk id="5" creationId="{0E5627B2-543B-5DF9-1243-3036A15FEC8C}"/>
          </ac:spMkLst>
        </pc:spChg>
      </pc:sldChg>
      <pc:sldChg chg="modSp mod">
        <pc:chgData name="Jancee Crotts" userId="9a251a37-df6a-496e-9e78-cad2e7b4b256" providerId="ADAL" clId="{9FE057AC-C924-4E33-8AE0-5418BD541D98}" dt="2025-04-17T14:57:09.620" v="16" actId="404"/>
        <pc:sldMkLst>
          <pc:docMk/>
          <pc:sldMk cId="907487157" sldId="260"/>
        </pc:sldMkLst>
        <pc:spChg chg="mod">
          <ac:chgData name="Jancee Crotts" userId="9a251a37-df6a-496e-9e78-cad2e7b4b256" providerId="ADAL" clId="{9FE057AC-C924-4E33-8AE0-5418BD541D98}" dt="2025-04-17T14:57:09.620" v="16" actId="404"/>
          <ac:spMkLst>
            <pc:docMk/>
            <pc:sldMk cId="907487157" sldId="260"/>
            <ac:spMk id="2" creationId="{2C54350B-C4D5-ACD0-D82D-CE4A20B6407C}"/>
          </ac:spMkLst>
        </pc:spChg>
        <pc:picChg chg="mod">
          <ac:chgData name="Jancee Crotts" userId="9a251a37-df6a-496e-9e78-cad2e7b4b256" providerId="ADAL" clId="{9FE057AC-C924-4E33-8AE0-5418BD541D98}" dt="2025-04-17T14:56:50.649" v="13" actId="1076"/>
          <ac:picMkLst>
            <pc:docMk/>
            <pc:sldMk cId="907487157" sldId="260"/>
            <ac:picMk id="6" creationId="{AFB747C7-EDE9-C88A-7CA2-1404C6A6F52D}"/>
          </ac:picMkLst>
        </pc:picChg>
      </pc:sldChg>
      <pc:sldChg chg="modSp mod">
        <pc:chgData name="Jancee Crotts" userId="9a251a37-df6a-496e-9e78-cad2e7b4b256" providerId="ADAL" clId="{9FE057AC-C924-4E33-8AE0-5418BD541D98}" dt="2025-04-17T14:57:00.507" v="15" actId="1076"/>
        <pc:sldMkLst>
          <pc:docMk/>
          <pc:sldMk cId="625681786" sldId="261"/>
        </pc:sldMkLst>
        <pc:picChg chg="mod">
          <ac:chgData name="Jancee Crotts" userId="9a251a37-df6a-496e-9e78-cad2e7b4b256" providerId="ADAL" clId="{9FE057AC-C924-4E33-8AE0-5418BD541D98}" dt="2025-04-17T14:57:00.507" v="15" actId="1076"/>
          <ac:picMkLst>
            <pc:docMk/>
            <pc:sldMk cId="625681786" sldId="261"/>
            <ac:picMk id="4" creationId="{CF14BFC8-155E-4695-9B37-AE3E9BD8E1D4}"/>
          </ac:picMkLst>
        </pc:picChg>
      </pc:sldChg>
      <pc:sldChg chg="modSp mod">
        <pc:chgData name="Jancee Crotts" userId="9a251a37-df6a-496e-9e78-cad2e7b4b256" providerId="ADAL" clId="{9FE057AC-C924-4E33-8AE0-5418BD541D98}" dt="2025-04-17T14:55:52.991" v="2" actId="2711"/>
        <pc:sldMkLst>
          <pc:docMk/>
          <pc:sldMk cId="4184673496" sldId="269"/>
        </pc:sldMkLst>
        <pc:spChg chg="mod">
          <ac:chgData name="Jancee Crotts" userId="9a251a37-df6a-496e-9e78-cad2e7b4b256" providerId="ADAL" clId="{9FE057AC-C924-4E33-8AE0-5418BD541D98}" dt="2025-04-17T14:55:52.991" v="2" actId="2711"/>
          <ac:spMkLst>
            <pc:docMk/>
            <pc:sldMk cId="4184673496" sldId="269"/>
            <ac:spMk id="6" creationId="{282D72AD-6B27-97CB-6CEA-A47B974B5219}"/>
          </ac:spMkLst>
        </pc:spChg>
      </pc:sldChg>
      <pc:sldChg chg="modSp mod">
        <pc:chgData name="Jancee Crotts" userId="9a251a37-df6a-496e-9e78-cad2e7b4b256" providerId="ADAL" clId="{9FE057AC-C924-4E33-8AE0-5418BD541D98}" dt="2025-04-17T14:57:49.437" v="18" actId="20577"/>
        <pc:sldMkLst>
          <pc:docMk/>
          <pc:sldMk cId="1625484738" sldId="277"/>
        </pc:sldMkLst>
        <pc:spChg chg="mod">
          <ac:chgData name="Jancee Crotts" userId="9a251a37-df6a-496e-9e78-cad2e7b4b256" providerId="ADAL" clId="{9FE057AC-C924-4E33-8AE0-5418BD541D98}" dt="2025-04-17T14:57:49.437" v="18" actId="20577"/>
          <ac:spMkLst>
            <pc:docMk/>
            <pc:sldMk cId="1625484738" sldId="277"/>
            <ac:spMk id="8" creationId="{A2F3E453-9D73-9432-39AA-55F8ADB50B6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a:t>
            </a:r>
            <a:r>
              <a:rPr lang="en-US" baseline="0"/>
              <a:t> Lifespan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Lifespan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1900</c:v>
                </c:pt>
                <c:pt idx="1">
                  <c:v>2022</c:v>
                </c:pt>
              </c:numCache>
            </c:numRef>
          </c:cat>
          <c:val>
            <c:numRef>
              <c:f>Sheet1!$B$2:$B$3</c:f>
              <c:numCache>
                <c:formatCode>General</c:formatCode>
                <c:ptCount val="2"/>
                <c:pt idx="0">
                  <c:v>47</c:v>
                </c:pt>
                <c:pt idx="1">
                  <c:v>77.5</c:v>
                </c:pt>
              </c:numCache>
            </c:numRef>
          </c:val>
          <c:smooth val="0"/>
          <c:extLst>
            <c:ext xmlns:c16="http://schemas.microsoft.com/office/drawing/2014/chart" uri="{C3380CC4-5D6E-409C-BE32-E72D297353CC}">
              <c16:uniqueId val="{00000000-D768-6F43-B92B-8306D54169A8}"/>
            </c:ext>
          </c:extLst>
        </c:ser>
        <c:dLbls>
          <c:dLblPos val="b"/>
          <c:showLegendKey val="0"/>
          <c:showVal val="1"/>
          <c:showCatName val="0"/>
          <c:showSerName val="0"/>
          <c:showPercent val="0"/>
          <c:showBubbleSize val="0"/>
        </c:dLbls>
        <c:smooth val="0"/>
        <c:axId val="1142774128"/>
        <c:axId val="1172053264"/>
      </c:lineChart>
      <c:catAx>
        <c:axId val="1142774128"/>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Year</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72053264"/>
        <c:crosses val="autoZero"/>
        <c:auto val="1"/>
        <c:lblAlgn val="ctr"/>
        <c:lblOffset val="100"/>
        <c:noMultiLvlLbl val="0"/>
      </c:catAx>
      <c:valAx>
        <c:axId val="117205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a:t>Lifespan</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4277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DB43A-671C-CA4A-BFD7-0E598D6D4B66}" type="datetimeFigureOut">
              <a:rPr lang="en-US" smtClean="0"/>
              <a:t>4/28/25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C5152-64F2-9E4D-AEC1-5409BF7991C1}" type="slidenum">
              <a:rPr lang="en-US" smtClean="0"/>
              <a:t>‹#›</a:t>
            </a:fld>
            <a:endParaRPr lang="en-US"/>
          </a:p>
        </p:txBody>
      </p:sp>
    </p:spTree>
    <p:extLst>
      <p:ext uri="{BB962C8B-B14F-4D97-AF65-F5344CB8AC3E}">
        <p14:creationId xmlns:p14="http://schemas.microsoft.com/office/powerpoint/2010/main" val="169759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CC5152-64F2-9E4D-AEC1-5409BF7991C1}" type="slidenum">
              <a:rPr lang="en-US" smtClean="0"/>
              <a:t>1</a:t>
            </a:fld>
            <a:endParaRPr lang="en-US"/>
          </a:p>
        </p:txBody>
      </p:sp>
    </p:spTree>
    <p:extLst>
      <p:ext uri="{BB962C8B-B14F-4D97-AF65-F5344CB8AC3E}">
        <p14:creationId xmlns:p14="http://schemas.microsoft.com/office/powerpoint/2010/main" val="109257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A459F-CA0E-0A4A-8E44-B8C539524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CFAB8-AFD8-73BE-1012-BA5C8CF7C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A2668-9524-5538-8BA9-2BE4618814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93D3C1-D95F-D043-FBB9-22B775F1E3DA}"/>
              </a:ext>
            </a:extLst>
          </p:cNvPr>
          <p:cNvSpPr>
            <a:spLocks noGrp="1"/>
          </p:cNvSpPr>
          <p:nvPr>
            <p:ph type="sldNum" sz="quarter" idx="5"/>
          </p:nvPr>
        </p:nvSpPr>
        <p:spPr/>
        <p:txBody>
          <a:bodyPr/>
          <a:lstStyle/>
          <a:p>
            <a:fld id="{51CC5152-64F2-9E4D-AEC1-5409BF7991C1}" type="slidenum">
              <a:rPr lang="en-US" smtClean="0"/>
              <a:t>2</a:t>
            </a:fld>
            <a:endParaRPr lang="en-US"/>
          </a:p>
        </p:txBody>
      </p:sp>
    </p:spTree>
    <p:extLst>
      <p:ext uri="{BB962C8B-B14F-4D97-AF65-F5344CB8AC3E}">
        <p14:creationId xmlns:p14="http://schemas.microsoft.com/office/powerpoint/2010/main" val="240368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6ABF7-F87A-E12D-F9D4-250250884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C5B356-91CF-B117-0CC8-A2C42608D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728BF-6738-1F00-ECD4-C3BC6ABDA2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41D7FD-3271-29CF-598A-1A63F1B83E1B}"/>
              </a:ext>
            </a:extLst>
          </p:cNvPr>
          <p:cNvSpPr>
            <a:spLocks noGrp="1"/>
          </p:cNvSpPr>
          <p:nvPr>
            <p:ph type="sldNum" sz="quarter" idx="5"/>
          </p:nvPr>
        </p:nvSpPr>
        <p:spPr/>
        <p:txBody>
          <a:bodyPr/>
          <a:lstStyle/>
          <a:p>
            <a:fld id="{51CC5152-64F2-9E4D-AEC1-5409BF7991C1}" type="slidenum">
              <a:rPr lang="en-US" smtClean="0"/>
              <a:t>3</a:t>
            </a:fld>
            <a:endParaRPr lang="en-US"/>
          </a:p>
        </p:txBody>
      </p:sp>
    </p:spTree>
    <p:extLst>
      <p:ext uri="{BB962C8B-B14F-4D97-AF65-F5344CB8AC3E}">
        <p14:creationId xmlns:p14="http://schemas.microsoft.com/office/powerpoint/2010/main" val="258646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4BDD1-FB86-FD1B-47C5-DF00D7871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6AD08-B5A2-FC53-8D71-E52ACBB80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0AC62-5781-0CEF-FEF2-A3DFE345DF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D824BC-61DD-2DFE-48FD-B1E56B011061}"/>
              </a:ext>
            </a:extLst>
          </p:cNvPr>
          <p:cNvSpPr>
            <a:spLocks noGrp="1"/>
          </p:cNvSpPr>
          <p:nvPr>
            <p:ph type="sldNum" sz="quarter" idx="5"/>
          </p:nvPr>
        </p:nvSpPr>
        <p:spPr/>
        <p:txBody>
          <a:bodyPr/>
          <a:lstStyle/>
          <a:p>
            <a:fld id="{51CC5152-64F2-9E4D-AEC1-5409BF7991C1}" type="slidenum">
              <a:rPr lang="en-US" smtClean="0"/>
              <a:t>4</a:t>
            </a:fld>
            <a:endParaRPr lang="en-US"/>
          </a:p>
        </p:txBody>
      </p:sp>
    </p:spTree>
    <p:extLst>
      <p:ext uri="{BB962C8B-B14F-4D97-AF65-F5344CB8AC3E}">
        <p14:creationId xmlns:p14="http://schemas.microsoft.com/office/powerpoint/2010/main" val="305153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FB67A-1DEC-E422-EFE2-61E3F003E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D1A1B-A403-5B9C-0E0D-475F8C1B0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608E0-4CF7-8E61-EED8-95EF1EA475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3080D7-D6E2-C352-F852-D586FB937EFD}"/>
              </a:ext>
            </a:extLst>
          </p:cNvPr>
          <p:cNvSpPr>
            <a:spLocks noGrp="1"/>
          </p:cNvSpPr>
          <p:nvPr>
            <p:ph type="sldNum" sz="quarter" idx="5"/>
          </p:nvPr>
        </p:nvSpPr>
        <p:spPr/>
        <p:txBody>
          <a:bodyPr/>
          <a:lstStyle/>
          <a:p>
            <a:fld id="{51CC5152-64F2-9E4D-AEC1-5409BF7991C1}" type="slidenum">
              <a:rPr lang="en-US" smtClean="0"/>
              <a:t>5</a:t>
            </a:fld>
            <a:endParaRPr lang="en-US"/>
          </a:p>
        </p:txBody>
      </p:sp>
    </p:spTree>
    <p:extLst>
      <p:ext uri="{BB962C8B-B14F-4D97-AF65-F5344CB8AC3E}">
        <p14:creationId xmlns:p14="http://schemas.microsoft.com/office/powerpoint/2010/main" val="308582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FCEE5-EDAC-6712-38B8-48046F532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F99D90-5A29-EC4B-FD86-FD63CAA77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B4343-78B1-689E-F5E7-56FF2AC4DB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067125-CA21-3A78-CEB2-D88099D10F86}"/>
              </a:ext>
            </a:extLst>
          </p:cNvPr>
          <p:cNvSpPr>
            <a:spLocks noGrp="1"/>
          </p:cNvSpPr>
          <p:nvPr>
            <p:ph type="sldNum" sz="quarter" idx="5"/>
          </p:nvPr>
        </p:nvSpPr>
        <p:spPr/>
        <p:txBody>
          <a:bodyPr/>
          <a:lstStyle/>
          <a:p>
            <a:fld id="{51CC5152-64F2-9E4D-AEC1-5409BF7991C1}" type="slidenum">
              <a:rPr lang="en-US" smtClean="0"/>
              <a:t>6</a:t>
            </a:fld>
            <a:endParaRPr lang="en-US"/>
          </a:p>
        </p:txBody>
      </p:sp>
    </p:spTree>
    <p:extLst>
      <p:ext uri="{BB962C8B-B14F-4D97-AF65-F5344CB8AC3E}">
        <p14:creationId xmlns:p14="http://schemas.microsoft.com/office/powerpoint/2010/main" val="427123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BABF4-F8AA-2A38-743B-D7B66CE375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10BB3-5FEE-065C-4747-3FAFF83FD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8F9F1-9119-8486-EE15-38FC74CF68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4D74EF-07A1-065B-8E8D-1F5BB23EB1AA}"/>
              </a:ext>
            </a:extLst>
          </p:cNvPr>
          <p:cNvSpPr>
            <a:spLocks noGrp="1"/>
          </p:cNvSpPr>
          <p:nvPr>
            <p:ph type="sldNum" sz="quarter" idx="5"/>
          </p:nvPr>
        </p:nvSpPr>
        <p:spPr/>
        <p:txBody>
          <a:bodyPr/>
          <a:lstStyle/>
          <a:p>
            <a:fld id="{51CC5152-64F2-9E4D-AEC1-5409BF7991C1}" type="slidenum">
              <a:rPr lang="en-US" smtClean="0"/>
              <a:t>7</a:t>
            </a:fld>
            <a:endParaRPr lang="en-US"/>
          </a:p>
        </p:txBody>
      </p:sp>
    </p:spTree>
    <p:extLst>
      <p:ext uri="{BB962C8B-B14F-4D97-AF65-F5344CB8AC3E}">
        <p14:creationId xmlns:p14="http://schemas.microsoft.com/office/powerpoint/2010/main" val="282986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91D9-01A2-87FB-3BD8-34F3CDE08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58C269-AD88-0A5A-0EA5-0DBFC9838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C47BB6-FA89-EAAF-AECD-B0DC1D73BDFF}"/>
              </a:ext>
            </a:extLst>
          </p:cNvPr>
          <p:cNvSpPr>
            <a:spLocks noGrp="1"/>
          </p:cNvSpPr>
          <p:nvPr>
            <p:ph type="dt" sz="half" idx="10"/>
          </p:nvPr>
        </p:nvSpPr>
        <p:spPr/>
        <p:txBody>
          <a:bodyPr/>
          <a:lstStyle/>
          <a:p>
            <a:fld id="{60608B64-B330-324A-AB2E-27C2E2D8DE04}" type="datetimeFigureOut">
              <a:rPr lang="en-US" smtClean="0"/>
              <a:t>4/28/25</a:t>
            </a:fld>
            <a:endParaRPr lang="en-US"/>
          </a:p>
        </p:txBody>
      </p:sp>
      <p:sp>
        <p:nvSpPr>
          <p:cNvPr id="5" name="Footer Placeholder 4">
            <a:extLst>
              <a:ext uri="{FF2B5EF4-FFF2-40B4-BE49-F238E27FC236}">
                <a16:creationId xmlns:a16="http://schemas.microsoft.com/office/drawing/2014/main" id="{EE10DAA5-AA6F-3F05-0D0A-389E06749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A15E7-D2B7-CCDF-B39B-49B6CD261ABC}"/>
              </a:ext>
            </a:extLst>
          </p:cNvPr>
          <p:cNvSpPr>
            <a:spLocks noGrp="1"/>
          </p:cNvSpPr>
          <p:nvPr>
            <p:ph type="sldNum" sz="quarter" idx="12"/>
          </p:nvPr>
        </p:nvSpPr>
        <p:spPr/>
        <p:txBody>
          <a:bodyPr/>
          <a:lstStyle/>
          <a:p>
            <a:fld id="{4A126FA1-F89D-194C-87C9-7EE9852AFF42}" type="slidenum">
              <a:rPr lang="en-US" smtClean="0"/>
              <a:t>‹#›</a:t>
            </a:fld>
            <a:endParaRPr lang="en-US"/>
          </a:p>
        </p:txBody>
      </p:sp>
    </p:spTree>
    <p:extLst>
      <p:ext uri="{BB962C8B-B14F-4D97-AF65-F5344CB8AC3E}">
        <p14:creationId xmlns:p14="http://schemas.microsoft.com/office/powerpoint/2010/main" val="310600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156C-F9F7-F7AA-ECAF-9438B4AC12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6B2323-7E5E-9680-7EE6-B8F7437A72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EEC61-FB6C-0353-E036-9E2ACD7890F2}"/>
              </a:ext>
            </a:extLst>
          </p:cNvPr>
          <p:cNvSpPr>
            <a:spLocks noGrp="1"/>
          </p:cNvSpPr>
          <p:nvPr>
            <p:ph type="dt" sz="half" idx="10"/>
          </p:nvPr>
        </p:nvSpPr>
        <p:spPr/>
        <p:txBody>
          <a:bodyPr/>
          <a:lstStyle/>
          <a:p>
            <a:fld id="{60608B64-B330-324A-AB2E-27C2E2D8DE04}" type="datetimeFigureOut">
              <a:rPr lang="en-US" smtClean="0"/>
              <a:t>4/28/25</a:t>
            </a:fld>
            <a:endParaRPr lang="en-US"/>
          </a:p>
        </p:txBody>
      </p:sp>
      <p:sp>
        <p:nvSpPr>
          <p:cNvPr id="5" name="Footer Placeholder 4">
            <a:extLst>
              <a:ext uri="{FF2B5EF4-FFF2-40B4-BE49-F238E27FC236}">
                <a16:creationId xmlns:a16="http://schemas.microsoft.com/office/drawing/2014/main" id="{18E7BF9D-4314-5892-075A-09E78482F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D73C9-4DA0-9AEA-48A4-2C4A6F9AFE32}"/>
              </a:ext>
            </a:extLst>
          </p:cNvPr>
          <p:cNvSpPr>
            <a:spLocks noGrp="1"/>
          </p:cNvSpPr>
          <p:nvPr>
            <p:ph type="sldNum" sz="quarter" idx="12"/>
          </p:nvPr>
        </p:nvSpPr>
        <p:spPr/>
        <p:txBody>
          <a:bodyPr/>
          <a:lstStyle/>
          <a:p>
            <a:fld id="{4A126FA1-F89D-194C-87C9-7EE9852AFF42}" type="slidenum">
              <a:rPr lang="en-US" smtClean="0"/>
              <a:t>‹#›</a:t>
            </a:fld>
            <a:endParaRPr lang="en-US"/>
          </a:p>
        </p:txBody>
      </p:sp>
    </p:spTree>
    <p:extLst>
      <p:ext uri="{BB962C8B-B14F-4D97-AF65-F5344CB8AC3E}">
        <p14:creationId xmlns:p14="http://schemas.microsoft.com/office/powerpoint/2010/main" val="381153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BC6464-3F03-031A-E08F-80D447A066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B7B476-624C-8857-CF68-ABDD71929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A3300-60C9-774C-5467-7751C579A4BA}"/>
              </a:ext>
            </a:extLst>
          </p:cNvPr>
          <p:cNvSpPr>
            <a:spLocks noGrp="1"/>
          </p:cNvSpPr>
          <p:nvPr>
            <p:ph type="dt" sz="half" idx="10"/>
          </p:nvPr>
        </p:nvSpPr>
        <p:spPr/>
        <p:txBody>
          <a:bodyPr/>
          <a:lstStyle/>
          <a:p>
            <a:fld id="{60608B64-B330-324A-AB2E-27C2E2D8DE04}" type="datetimeFigureOut">
              <a:rPr lang="en-US" smtClean="0"/>
              <a:t>4/28/25</a:t>
            </a:fld>
            <a:endParaRPr lang="en-US"/>
          </a:p>
        </p:txBody>
      </p:sp>
      <p:sp>
        <p:nvSpPr>
          <p:cNvPr id="5" name="Footer Placeholder 4">
            <a:extLst>
              <a:ext uri="{FF2B5EF4-FFF2-40B4-BE49-F238E27FC236}">
                <a16:creationId xmlns:a16="http://schemas.microsoft.com/office/drawing/2014/main" id="{DB06F078-9D56-4C93-03B5-A5756C5FE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49154-E380-B5CD-B8C3-7E6C650DA9B8}"/>
              </a:ext>
            </a:extLst>
          </p:cNvPr>
          <p:cNvSpPr>
            <a:spLocks noGrp="1"/>
          </p:cNvSpPr>
          <p:nvPr>
            <p:ph type="sldNum" sz="quarter" idx="12"/>
          </p:nvPr>
        </p:nvSpPr>
        <p:spPr/>
        <p:txBody>
          <a:bodyPr/>
          <a:lstStyle/>
          <a:p>
            <a:fld id="{4A126FA1-F89D-194C-87C9-7EE9852AFF42}" type="slidenum">
              <a:rPr lang="en-US" smtClean="0"/>
              <a:t>‹#›</a:t>
            </a:fld>
            <a:endParaRPr lang="en-US"/>
          </a:p>
        </p:txBody>
      </p:sp>
    </p:spTree>
    <p:extLst>
      <p:ext uri="{BB962C8B-B14F-4D97-AF65-F5344CB8AC3E}">
        <p14:creationId xmlns:p14="http://schemas.microsoft.com/office/powerpoint/2010/main" val="149826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9976-38BD-67C3-1E55-24C1B171B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2CE0C-B76A-79BA-939E-0D2A7274DD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CC580-B90A-C909-DFE8-9BCB235FBD25}"/>
              </a:ext>
            </a:extLst>
          </p:cNvPr>
          <p:cNvSpPr>
            <a:spLocks noGrp="1"/>
          </p:cNvSpPr>
          <p:nvPr>
            <p:ph type="dt" sz="half" idx="10"/>
          </p:nvPr>
        </p:nvSpPr>
        <p:spPr/>
        <p:txBody>
          <a:bodyPr/>
          <a:lstStyle/>
          <a:p>
            <a:fld id="{60608B64-B330-324A-AB2E-27C2E2D8DE04}" type="datetimeFigureOut">
              <a:rPr lang="en-US" smtClean="0"/>
              <a:t>4/28/25</a:t>
            </a:fld>
            <a:endParaRPr lang="en-US"/>
          </a:p>
        </p:txBody>
      </p:sp>
      <p:sp>
        <p:nvSpPr>
          <p:cNvPr id="5" name="Footer Placeholder 4">
            <a:extLst>
              <a:ext uri="{FF2B5EF4-FFF2-40B4-BE49-F238E27FC236}">
                <a16:creationId xmlns:a16="http://schemas.microsoft.com/office/drawing/2014/main" id="{39B14347-0327-693C-3BCD-7A0771121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5B396-B8E4-7EFF-9048-D246FA54C913}"/>
              </a:ext>
            </a:extLst>
          </p:cNvPr>
          <p:cNvSpPr>
            <a:spLocks noGrp="1"/>
          </p:cNvSpPr>
          <p:nvPr>
            <p:ph type="sldNum" sz="quarter" idx="12"/>
          </p:nvPr>
        </p:nvSpPr>
        <p:spPr/>
        <p:txBody>
          <a:bodyPr/>
          <a:lstStyle/>
          <a:p>
            <a:fld id="{4A126FA1-F89D-194C-87C9-7EE9852AFF42}" type="slidenum">
              <a:rPr lang="en-US" smtClean="0"/>
              <a:t>‹#›</a:t>
            </a:fld>
            <a:endParaRPr lang="en-US"/>
          </a:p>
        </p:txBody>
      </p:sp>
    </p:spTree>
    <p:extLst>
      <p:ext uri="{BB962C8B-B14F-4D97-AF65-F5344CB8AC3E}">
        <p14:creationId xmlns:p14="http://schemas.microsoft.com/office/powerpoint/2010/main" val="341965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606B9-2A2D-B26F-1915-FBB3781A1B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EB6F8B-9878-F411-307B-4D275F04FA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89B35B-76DF-DDDC-808E-EDABD2CACB2C}"/>
              </a:ext>
            </a:extLst>
          </p:cNvPr>
          <p:cNvSpPr>
            <a:spLocks noGrp="1"/>
          </p:cNvSpPr>
          <p:nvPr>
            <p:ph type="dt" sz="half" idx="10"/>
          </p:nvPr>
        </p:nvSpPr>
        <p:spPr/>
        <p:txBody>
          <a:bodyPr/>
          <a:lstStyle/>
          <a:p>
            <a:fld id="{60608B64-B330-324A-AB2E-27C2E2D8DE04}" type="datetimeFigureOut">
              <a:rPr lang="en-US" smtClean="0"/>
              <a:t>4/28/25</a:t>
            </a:fld>
            <a:endParaRPr lang="en-US"/>
          </a:p>
        </p:txBody>
      </p:sp>
      <p:sp>
        <p:nvSpPr>
          <p:cNvPr id="5" name="Footer Placeholder 4">
            <a:extLst>
              <a:ext uri="{FF2B5EF4-FFF2-40B4-BE49-F238E27FC236}">
                <a16:creationId xmlns:a16="http://schemas.microsoft.com/office/drawing/2014/main" id="{8174C880-3657-63C9-29AE-8C95BDE4A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8CA8F-DE05-0856-3000-294360559590}"/>
              </a:ext>
            </a:extLst>
          </p:cNvPr>
          <p:cNvSpPr>
            <a:spLocks noGrp="1"/>
          </p:cNvSpPr>
          <p:nvPr>
            <p:ph type="sldNum" sz="quarter" idx="12"/>
          </p:nvPr>
        </p:nvSpPr>
        <p:spPr/>
        <p:txBody>
          <a:bodyPr/>
          <a:lstStyle/>
          <a:p>
            <a:fld id="{4A126FA1-F89D-194C-87C9-7EE9852AFF42}" type="slidenum">
              <a:rPr lang="en-US" smtClean="0"/>
              <a:t>‹#›</a:t>
            </a:fld>
            <a:endParaRPr lang="en-US"/>
          </a:p>
        </p:txBody>
      </p:sp>
    </p:spTree>
    <p:extLst>
      <p:ext uri="{BB962C8B-B14F-4D97-AF65-F5344CB8AC3E}">
        <p14:creationId xmlns:p14="http://schemas.microsoft.com/office/powerpoint/2010/main" val="178549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95DFD-66E1-3696-D1AB-D3E471D4A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385662-16A4-3F4C-9C95-424B05909A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34FFBD-9A5C-A3AF-0DAB-C8CE3849FB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3C8136-CF1F-B7CE-BB57-0578EE302C5B}"/>
              </a:ext>
            </a:extLst>
          </p:cNvPr>
          <p:cNvSpPr>
            <a:spLocks noGrp="1"/>
          </p:cNvSpPr>
          <p:nvPr>
            <p:ph type="dt" sz="half" idx="10"/>
          </p:nvPr>
        </p:nvSpPr>
        <p:spPr/>
        <p:txBody>
          <a:bodyPr/>
          <a:lstStyle/>
          <a:p>
            <a:fld id="{60608B64-B330-324A-AB2E-27C2E2D8DE04}" type="datetimeFigureOut">
              <a:rPr lang="en-US" smtClean="0"/>
              <a:t>4/28/25</a:t>
            </a:fld>
            <a:endParaRPr lang="en-US"/>
          </a:p>
        </p:txBody>
      </p:sp>
      <p:sp>
        <p:nvSpPr>
          <p:cNvPr id="6" name="Footer Placeholder 5">
            <a:extLst>
              <a:ext uri="{FF2B5EF4-FFF2-40B4-BE49-F238E27FC236}">
                <a16:creationId xmlns:a16="http://schemas.microsoft.com/office/drawing/2014/main" id="{3F1143D2-B43E-8137-F4FC-9712E7414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D038A-DF64-0CD8-3B2D-ACA67847DFE8}"/>
              </a:ext>
            </a:extLst>
          </p:cNvPr>
          <p:cNvSpPr>
            <a:spLocks noGrp="1"/>
          </p:cNvSpPr>
          <p:nvPr>
            <p:ph type="sldNum" sz="quarter" idx="12"/>
          </p:nvPr>
        </p:nvSpPr>
        <p:spPr/>
        <p:txBody>
          <a:bodyPr/>
          <a:lstStyle/>
          <a:p>
            <a:fld id="{4A126FA1-F89D-194C-87C9-7EE9852AFF42}" type="slidenum">
              <a:rPr lang="en-US" smtClean="0"/>
              <a:t>‹#›</a:t>
            </a:fld>
            <a:endParaRPr lang="en-US"/>
          </a:p>
        </p:txBody>
      </p:sp>
    </p:spTree>
    <p:extLst>
      <p:ext uri="{BB962C8B-B14F-4D97-AF65-F5344CB8AC3E}">
        <p14:creationId xmlns:p14="http://schemas.microsoft.com/office/powerpoint/2010/main" val="275015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43570-740F-4E96-5B9C-80C9DF169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E2F52E-FD12-B5AA-B3C6-D43F77AE07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7B1B49-8454-8539-BF44-A3B050106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810D8-C844-73D4-B60B-6B22E0EA9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E9E15-4ED7-2B6A-D193-87D638450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DB8CE1-E8FA-65A8-3834-7F268B1F1724}"/>
              </a:ext>
            </a:extLst>
          </p:cNvPr>
          <p:cNvSpPr>
            <a:spLocks noGrp="1"/>
          </p:cNvSpPr>
          <p:nvPr>
            <p:ph type="dt" sz="half" idx="10"/>
          </p:nvPr>
        </p:nvSpPr>
        <p:spPr/>
        <p:txBody>
          <a:bodyPr/>
          <a:lstStyle/>
          <a:p>
            <a:fld id="{60608B64-B330-324A-AB2E-27C2E2D8DE04}" type="datetimeFigureOut">
              <a:rPr lang="en-US" smtClean="0"/>
              <a:t>4/28/25</a:t>
            </a:fld>
            <a:endParaRPr lang="en-US"/>
          </a:p>
        </p:txBody>
      </p:sp>
      <p:sp>
        <p:nvSpPr>
          <p:cNvPr id="8" name="Footer Placeholder 7">
            <a:extLst>
              <a:ext uri="{FF2B5EF4-FFF2-40B4-BE49-F238E27FC236}">
                <a16:creationId xmlns:a16="http://schemas.microsoft.com/office/drawing/2014/main" id="{60592027-F0A1-67F2-BF8F-BB69B4B5DE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CFB66A-129A-FFAB-05C7-77E6A52A9E1C}"/>
              </a:ext>
            </a:extLst>
          </p:cNvPr>
          <p:cNvSpPr>
            <a:spLocks noGrp="1"/>
          </p:cNvSpPr>
          <p:nvPr>
            <p:ph type="sldNum" sz="quarter" idx="12"/>
          </p:nvPr>
        </p:nvSpPr>
        <p:spPr/>
        <p:txBody>
          <a:bodyPr/>
          <a:lstStyle/>
          <a:p>
            <a:fld id="{4A126FA1-F89D-194C-87C9-7EE9852AFF42}" type="slidenum">
              <a:rPr lang="en-US" smtClean="0"/>
              <a:t>‹#›</a:t>
            </a:fld>
            <a:endParaRPr lang="en-US"/>
          </a:p>
        </p:txBody>
      </p:sp>
    </p:spTree>
    <p:extLst>
      <p:ext uri="{BB962C8B-B14F-4D97-AF65-F5344CB8AC3E}">
        <p14:creationId xmlns:p14="http://schemas.microsoft.com/office/powerpoint/2010/main" val="384365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C610-C049-8A6F-F331-7AD3CC5BFA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0B4411-564E-6331-4664-776C3941D306}"/>
              </a:ext>
            </a:extLst>
          </p:cNvPr>
          <p:cNvSpPr>
            <a:spLocks noGrp="1"/>
          </p:cNvSpPr>
          <p:nvPr>
            <p:ph type="dt" sz="half" idx="10"/>
          </p:nvPr>
        </p:nvSpPr>
        <p:spPr/>
        <p:txBody>
          <a:bodyPr/>
          <a:lstStyle/>
          <a:p>
            <a:fld id="{60608B64-B330-324A-AB2E-27C2E2D8DE04}" type="datetimeFigureOut">
              <a:rPr lang="en-US" smtClean="0"/>
              <a:t>4/28/25</a:t>
            </a:fld>
            <a:endParaRPr lang="en-US"/>
          </a:p>
        </p:txBody>
      </p:sp>
      <p:sp>
        <p:nvSpPr>
          <p:cNvPr id="4" name="Footer Placeholder 3">
            <a:extLst>
              <a:ext uri="{FF2B5EF4-FFF2-40B4-BE49-F238E27FC236}">
                <a16:creationId xmlns:a16="http://schemas.microsoft.com/office/drawing/2014/main" id="{BB73CE6C-05C7-5AD5-5077-041E9CD87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98DA24-A051-7EF4-4CA7-F74D06AF3B38}"/>
              </a:ext>
            </a:extLst>
          </p:cNvPr>
          <p:cNvSpPr>
            <a:spLocks noGrp="1"/>
          </p:cNvSpPr>
          <p:nvPr>
            <p:ph type="sldNum" sz="quarter" idx="12"/>
          </p:nvPr>
        </p:nvSpPr>
        <p:spPr/>
        <p:txBody>
          <a:bodyPr/>
          <a:lstStyle/>
          <a:p>
            <a:fld id="{4A126FA1-F89D-194C-87C9-7EE9852AFF42}" type="slidenum">
              <a:rPr lang="en-US" smtClean="0"/>
              <a:t>‹#›</a:t>
            </a:fld>
            <a:endParaRPr lang="en-US"/>
          </a:p>
        </p:txBody>
      </p:sp>
    </p:spTree>
    <p:extLst>
      <p:ext uri="{BB962C8B-B14F-4D97-AF65-F5344CB8AC3E}">
        <p14:creationId xmlns:p14="http://schemas.microsoft.com/office/powerpoint/2010/main" val="146777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F9CCA-9784-2779-5073-BA1D30E85801}"/>
              </a:ext>
            </a:extLst>
          </p:cNvPr>
          <p:cNvSpPr>
            <a:spLocks noGrp="1"/>
          </p:cNvSpPr>
          <p:nvPr>
            <p:ph type="dt" sz="half" idx="10"/>
          </p:nvPr>
        </p:nvSpPr>
        <p:spPr/>
        <p:txBody>
          <a:bodyPr/>
          <a:lstStyle/>
          <a:p>
            <a:fld id="{60608B64-B330-324A-AB2E-27C2E2D8DE04}" type="datetimeFigureOut">
              <a:rPr lang="en-US" smtClean="0"/>
              <a:t>4/28/25</a:t>
            </a:fld>
            <a:endParaRPr lang="en-US"/>
          </a:p>
        </p:txBody>
      </p:sp>
      <p:sp>
        <p:nvSpPr>
          <p:cNvPr id="3" name="Footer Placeholder 2">
            <a:extLst>
              <a:ext uri="{FF2B5EF4-FFF2-40B4-BE49-F238E27FC236}">
                <a16:creationId xmlns:a16="http://schemas.microsoft.com/office/drawing/2014/main" id="{2540F689-AECB-BD49-F4DA-BB80569933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D39541-195A-47DA-6359-9077136E2FC1}"/>
              </a:ext>
            </a:extLst>
          </p:cNvPr>
          <p:cNvSpPr>
            <a:spLocks noGrp="1"/>
          </p:cNvSpPr>
          <p:nvPr>
            <p:ph type="sldNum" sz="quarter" idx="12"/>
          </p:nvPr>
        </p:nvSpPr>
        <p:spPr/>
        <p:txBody>
          <a:bodyPr/>
          <a:lstStyle/>
          <a:p>
            <a:fld id="{4A126FA1-F89D-194C-87C9-7EE9852AFF42}" type="slidenum">
              <a:rPr lang="en-US" smtClean="0"/>
              <a:t>‹#›</a:t>
            </a:fld>
            <a:endParaRPr lang="en-US"/>
          </a:p>
        </p:txBody>
      </p:sp>
    </p:spTree>
    <p:extLst>
      <p:ext uri="{BB962C8B-B14F-4D97-AF65-F5344CB8AC3E}">
        <p14:creationId xmlns:p14="http://schemas.microsoft.com/office/powerpoint/2010/main" val="114103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89DD-C10C-464D-BB19-67009195E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166CA8-039A-5245-67CE-C46C4AD886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CE4489-051A-BF7E-5419-1717BFDD3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AE124-C516-A91A-103D-167BA7B5287D}"/>
              </a:ext>
            </a:extLst>
          </p:cNvPr>
          <p:cNvSpPr>
            <a:spLocks noGrp="1"/>
          </p:cNvSpPr>
          <p:nvPr>
            <p:ph type="dt" sz="half" idx="10"/>
          </p:nvPr>
        </p:nvSpPr>
        <p:spPr/>
        <p:txBody>
          <a:bodyPr/>
          <a:lstStyle/>
          <a:p>
            <a:fld id="{60608B64-B330-324A-AB2E-27C2E2D8DE04}" type="datetimeFigureOut">
              <a:rPr lang="en-US" smtClean="0"/>
              <a:t>4/28/25</a:t>
            </a:fld>
            <a:endParaRPr lang="en-US"/>
          </a:p>
        </p:txBody>
      </p:sp>
      <p:sp>
        <p:nvSpPr>
          <p:cNvPr id="6" name="Footer Placeholder 5">
            <a:extLst>
              <a:ext uri="{FF2B5EF4-FFF2-40B4-BE49-F238E27FC236}">
                <a16:creationId xmlns:a16="http://schemas.microsoft.com/office/drawing/2014/main" id="{485D0E44-C57D-CD75-A2EA-6EE9077F6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B3DAA-5813-44E6-B8D2-AE3172AF58A4}"/>
              </a:ext>
            </a:extLst>
          </p:cNvPr>
          <p:cNvSpPr>
            <a:spLocks noGrp="1"/>
          </p:cNvSpPr>
          <p:nvPr>
            <p:ph type="sldNum" sz="quarter" idx="12"/>
          </p:nvPr>
        </p:nvSpPr>
        <p:spPr/>
        <p:txBody>
          <a:bodyPr/>
          <a:lstStyle/>
          <a:p>
            <a:fld id="{4A126FA1-F89D-194C-87C9-7EE9852AFF42}" type="slidenum">
              <a:rPr lang="en-US" smtClean="0"/>
              <a:t>‹#›</a:t>
            </a:fld>
            <a:endParaRPr lang="en-US"/>
          </a:p>
        </p:txBody>
      </p:sp>
    </p:spTree>
    <p:extLst>
      <p:ext uri="{BB962C8B-B14F-4D97-AF65-F5344CB8AC3E}">
        <p14:creationId xmlns:p14="http://schemas.microsoft.com/office/powerpoint/2010/main" val="365111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A1FB-C8E7-8DC4-6D55-3FE3859D4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D00BA2-2EE8-39A0-123A-620EB3AEF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271DDC-3E77-EC70-4A47-B6EA80C36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22A45-EFE6-5FD5-FA47-C3077CFF93C9}"/>
              </a:ext>
            </a:extLst>
          </p:cNvPr>
          <p:cNvSpPr>
            <a:spLocks noGrp="1"/>
          </p:cNvSpPr>
          <p:nvPr>
            <p:ph type="dt" sz="half" idx="10"/>
          </p:nvPr>
        </p:nvSpPr>
        <p:spPr/>
        <p:txBody>
          <a:bodyPr/>
          <a:lstStyle/>
          <a:p>
            <a:fld id="{60608B64-B330-324A-AB2E-27C2E2D8DE04}" type="datetimeFigureOut">
              <a:rPr lang="en-US" smtClean="0"/>
              <a:t>4/28/25</a:t>
            </a:fld>
            <a:endParaRPr lang="en-US"/>
          </a:p>
        </p:txBody>
      </p:sp>
      <p:sp>
        <p:nvSpPr>
          <p:cNvPr id="6" name="Footer Placeholder 5">
            <a:extLst>
              <a:ext uri="{FF2B5EF4-FFF2-40B4-BE49-F238E27FC236}">
                <a16:creationId xmlns:a16="http://schemas.microsoft.com/office/drawing/2014/main" id="{049E90BD-A49C-720E-708A-0983AAA3E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BFDBC-5E66-2E8E-CF1C-1CC462F2B8E5}"/>
              </a:ext>
            </a:extLst>
          </p:cNvPr>
          <p:cNvSpPr>
            <a:spLocks noGrp="1"/>
          </p:cNvSpPr>
          <p:nvPr>
            <p:ph type="sldNum" sz="quarter" idx="12"/>
          </p:nvPr>
        </p:nvSpPr>
        <p:spPr/>
        <p:txBody>
          <a:bodyPr/>
          <a:lstStyle/>
          <a:p>
            <a:fld id="{4A126FA1-F89D-194C-87C9-7EE9852AFF42}" type="slidenum">
              <a:rPr lang="en-US" smtClean="0"/>
              <a:t>‹#›</a:t>
            </a:fld>
            <a:endParaRPr lang="en-US"/>
          </a:p>
        </p:txBody>
      </p:sp>
    </p:spTree>
    <p:extLst>
      <p:ext uri="{BB962C8B-B14F-4D97-AF65-F5344CB8AC3E}">
        <p14:creationId xmlns:p14="http://schemas.microsoft.com/office/powerpoint/2010/main" val="86789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296980-47AB-796F-76B2-B8A19E2DC6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C83EBB-372C-5E9F-66F9-3D894C16B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EB754-F4F5-A3A8-9A2C-818C8C51C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08B64-B330-324A-AB2E-27C2E2D8DE04}" type="datetimeFigureOut">
              <a:rPr lang="en-US" smtClean="0"/>
              <a:t>4/28/25</a:t>
            </a:fld>
            <a:endParaRPr lang="en-US"/>
          </a:p>
        </p:txBody>
      </p:sp>
      <p:sp>
        <p:nvSpPr>
          <p:cNvPr id="5" name="Footer Placeholder 4">
            <a:extLst>
              <a:ext uri="{FF2B5EF4-FFF2-40B4-BE49-F238E27FC236}">
                <a16:creationId xmlns:a16="http://schemas.microsoft.com/office/drawing/2014/main" id="{570548E4-020A-F3C5-65E0-C642ECF90F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C7B6C0-F609-3958-3360-C94630AF0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26FA1-F89D-194C-87C9-7EE9852AFF42}" type="slidenum">
              <a:rPr lang="en-US" smtClean="0"/>
              <a:t>‹#›</a:t>
            </a:fld>
            <a:endParaRPr lang="en-US"/>
          </a:p>
        </p:txBody>
      </p:sp>
    </p:spTree>
    <p:extLst>
      <p:ext uri="{BB962C8B-B14F-4D97-AF65-F5344CB8AC3E}">
        <p14:creationId xmlns:p14="http://schemas.microsoft.com/office/powerpoint/2010/main" val="2772659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Content Placeholder 15" descr="A blue and white gradient&#10;&#10;Description automatically generated">
            <a:extLst>
              <a:ext uri="{FF2B5EF4-FFF2-40B4-BE49-F238E27FC236}">
                <a16:creationId xmlns:a16="http://schemas.microsoft.com/office/drawing/2014/main" id="{9016158E-D11E-EC57-51C2-68F2EA7C2F9F}"/>
              </a:ext>
            </a:extLst>
          </p:cNvPr>
          <p:cNvPicPr>
            <a:picLocks noGrp="1" noChangeAspect="1"/>
          </p:cNvPicPr>
          <p:nvPr>
            <p:ph idx="1"/>
          </p:nvPr>
        </p:nvPicPr>
        <p:blipFill rotWithShape="1">
          <a:blip r:embed="rId3"/>
          <a:srcRect t="21174" b="41286"/>
          <a:stretch/>
        </p:blipFill>
        <p:spPr>
          <a:xfrm>
            <a:off x="22615" y="-157843"/>
            <a:ext cx="12191980" cy="7173686"/>
          </a:xfrm>
          <a:prstGeom prst="rect">
            <a:avLst/>
          </a:prstGeom>
        </p:spPr>
      </p:pic>
      <p:pic>
        <p:nvPicPr>
          <p:cNvPr id="8" name="Picture 7" descr="A black and white logo with text&#10;&#10;Description automatically generated">
            <a:extLst>
              <a:ext uri="{FF2B5EF4-FFF2-40B4-BE49-F238E27FC236}">
                <a16:creationId xmlns:a16="http://schemas.microsoft.com/office/drawing/2014/main" id="{F6667E4B-9CE4-1B56-33B8-A241B82BA5B5}"/>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4" name="Picture 3" descr="A black and blue sign with white text&#10;&#10;AI-generated content may be incorrect.">
            <a:extLst>
              <a:ext uri="{FF2B5EF4-FFF2-40B4-BE49-F238E27FC236}">
                <a16:creationId xmlns:a16="http://schemas.microsoft.com/office/drawing/2014/main" id="{1CC68A03-2135-9BE7-6860-DF308E755E6F}"/>
              </a:ext>
            </a:extLst>
          </p:cNvPr>
          <p:cNvPicPr>
            <a:picLocks noChangeAspect="1"/>
          </p:cNvPicPr>
          <p:nvPr/>
        </p:nvPicPr>
        <p:blipFill>
          <a:blip r:embed="rId5"/>
          <a:stretch>
            <a:fillRect/>
          </a:stretch>
        </p:blipFill>
        <p:spPr>
          <a:xfrm>
            <a:off x="1988402" y="2001537"/>
            <a:ext cx="8215195" cy="2854926"/>
          </a:xfrm>
          <a:prstGeom prst="rect">
            <a:avLst/>
          </a:prstGeom>
        </p:spPr>
      </p:pic>
    </p:spTree>
    <p:extLst>
      <p:ext uri="{BB962C8B-B14F-4D97-AF65-F5344CB8AC3E}">
        <p14:creationId xmlns:p14="http://schemas.microsoft.com/office/powerpoint/2010/main" val="109837803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F86E3-E02D-D208-93D6-0DE1EF3B5182}"/>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09BBE309-6CEF-4C96-71A2-2B1BD7E2F2DF}"/>
              </a:ext>
            </a:extLst>
          </p:cNvPr>
          <p:cNvPicPr>
            <a:picLocks noChangeAspect="1"/>
          </p:cNvPicPr>
          <p:nvPr/>
        </p:nvPicPr>
        <p:blipFill rotWithShape="1">
          <a:blip r:embed="rId2"/>
          <a:srcRect t="21174" b="41286"/>
          <a:stretch/>
        </p:blipFill>
        <p:spPr>
          <a:xfrm>
            <a:off x="0" y="0"/>
            <a:ext cx="12191980" cy="7173686"/>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482A2A23-9FED-62E9-1A80-B7D2CB633686}"/>
              </a:ext>
            </a:extLst>
          </p:cNvPr>
          <p:cNvPicPr>
            <a:picLocks noChangeAspect="1"/>
          </p:cNvPicPr>
          <p:nvPr/>
        </p:nvPicPr>
        <p:blipFill>
          <a:blip r:embed="rId3"/>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C8201DC9-4FFA-2A81-07C6-55A5158BC852}"/>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1026" name="Picture 2">
            <a:extLst>
              <a:ext uri="{FF2B5EF4-FFF2-40B4-BE49-F238E27FC236}">
                <a16:creationId xmlns:a16="http://schemas.microsoft.com/office/drawing/2014/main" id="{61DCD071-2021-362C-23E1-533F8D707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384" y="2217654"/>
            <a:ext cx="2832334" cy="42752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8422F5-2ED1-30B8-DE58-542593A2682C}"/>
              </a:ext>
            </a:extLst>
          </p:cNvPr>
          <p:cNvSpPr txBox="1"/>
          <p:nvPr/>
        </p:nvSpPr>
        <p:spPr>
          <a:xfrm>
            <a:off x="4815377" y="2650790"/>
            <a:ext cx="6996666" cy="2462213"/>
          </a:xfrm>
          <a:prstGeom prst="rect">
            <a:avLst/>
          </a:prstGeom>
          <a:noFill/>
        </p:spPr>
        <p:txBody>
          <a:bodyPr wrap="square" rtlCol="0">
            <a:spAutoFit/>
          </a:bodyPr>
          <a:lstStyle/>
          <a:p>
            <a:r>
              <a:rPr lang="en-US" b="1" dirty="0">
                <a:solidFill>
                  <a:schemeClr val="bg1"/>
                </a:solidFill>
                <a:latin typeface="Helvetica" pitchFamily="2" charset="0"/>
              </a:rPr>
              <a:t>Being Mortal: Medicine and What Matters in the End</a:t>
            </a:r>
          </a:p>
          <a:p>
            <a:endParaRPr lang="en-US" b="1" dirty="0">
              <a:solidFill>
                <a:schemeClr val="bg1"/>
              </a:solidFill>
              <a:latin typeface="Helvetica" pitchFamily="2" charset="0"/>
            </a:endParaRPr>
          </a:p>
          <a:p>
            <a:r>
              <a:rPr lang="en-US" b="1" dirty="0">
                <a:solidFill>
                  <a:schemeClr val="bg1"/>
                </a:solidFill>
                <a:latin typeface="Helvetica" pitchFamily="2" charset="0"/>
              </a:rPr>
              <a:t>Atul Gawande</a:t>
            </a:r>
          </a:p>
          <a:p>
            <a:endParaRPr lang="en-US" dirty="0">
              <a:solidFill>
                <a:schemeClr val="bg1"/>
              </a:solidFill>
              <a:latin typeface="Helvetica" pitchFamily="2" charset="0"/>
            </a:endParaRPr>
          </a:p>
          <a:p>
            <a:pPr algn="l" rtl="0">
              <a:spcAft>
                <a:spcPts val="1200"/>
              </a:spcAft>
              <a:buNone/>
            </a:pPr>
            <a:r>
              <a:rPr lang="en-US" i="1" dirty="0">
                <a:solidFill>
                  <a:schemeClr val="bg1"/>
                </a:solidFill>
                <a:latin typeface="Helvetica" pitchFamily="2" charset="0"/>
              </a:rPr>
              <a:t>Recommended by Dr. Clay Marsh</a:t>
            </a:r>
            <a:r>
              <a:rPr lang="en-US" b="0" i="1" u="none" strike="noStrike" dirty="0">
                <a:solidFill>
                  <a:schemeClr val="bg1"/>
                </a:solidFill>
                <a:effectLst/>
                <a:latin typeface="Helvetica" pitchFamily="2" charset="0"/>
              </a:rPr>
              <a:t>, Chancellor and Executive Dean for Health Sciences at West Virginia University</a:t>
            </a:r>
            <a:endParaRPr lang="en-US" b="0" i="0" u="none" strike="noStrike" dirty="0">
              <a:solidFill>
                <a:schemeClr val="bg1"/>
              </a:solidFill>
              <a:effectLst/>
              <a:latin typeface="Helvetica" pitchFamily="2" charset="0"/>
            </a:endParaRPr>
          </a:p>
          <a:p>
            <a:pPr algn="l" rtl="0">
              <a:spcAft>
                <a:spcPts val="1200"/>
              </a:spcAft>
              <a:buNone/>
            </a:pPr>
            <a:r>
              <a:rPr lang="en-US" b="0" i="0" u="none" strike="noStrike" dirty="0">
                <a:solidFill>
                  <a:schemeClr val="bg1"/>
                </a:solidFill>
                <a:effectLst/>
                <a:latin typeface="Helvetica" pitchFamily="2" charset="0"/>
              </a:rPr>
              <a:t>“Riveting, honest and humane, showing how the ultimate goal is not a good death but a good life—all the way to the very end.”</a:t>
            </a:r>
          </a:p>
        </p:txBody>
      </p:sp>
    </p:spTree>
    <p:extLst>
      <p:ext uri="{BB962C8B-B14F-4D97-AF65-F5344CB8AC3E}">
        <p14:creationId xmlns:p14="http://schemas.microsoft.com/office/powerpoint/2010/main" val="417079767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D6D51-7768-CB6C-4F5C-5DDE767C0A31}"/>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D91E7EE3-CCD8-470C-4E5F-50D47BF53AC4}"/>
              </a:ext>
            </a:extLst>
          </p:cNvPr>
          <p:cNvPicPr>
            <a:picLocks noChangeAspect="1"/>
          </p:cNvPicPr>
          <p:nvPr/>
        </p:nvPicPr>
        <p:blipFill rotWithShape="1">
          <a:blip r:embed="rId2"/>
          <a:srcRect t="21174" b="41286"/>
          <a:stretch/>
        </p:blipFill>
        <p:spPr>
          <a:xfrm>
            <a:off x="0" y="0"/>
            <a:ext cx="12191980" cy="7173686"/>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077C061B-15BF-F41E-644C-141FEF90E5EE}"/>
              </a:ext>
            </a:extLst>
          </p:cNvPr>
          <p:cNvPicPr>
            <a:picLocks noChangeAspect="1"/>
          </p:cNvPicPr>
          <p:nvPr/>
        </p:nvPicPr>
        <p:blipFill>
          <a:blip r:embed="rId3"/>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EBD46B78-CCA4-B7A3-7E1E-379CD6892247}"/>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2050" name="Picture 2">
            <a:extLst>
              <a:ext uri="{FF2B5EF4-FFF2-40B4-BE49-F238E27FC236}">
                <a16:creationId xmlns:a16="http://schemas.microsoft.com/office/drawing/2014/main" id="{D06DD6C6-76E4-5ABA-8B45-E79C191FB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244" y="2179447"/>
            <a:ext cx="2836292" cy="42752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0368C7-7DAC-F29C-0D94-B2B004739950}"/>
              </a:ext>
            </a:extLst>
          </p:cNvPr>
          <p:cNvSpPr txBox="1"/>
          <p:nvPr/>
        </p:nvSpPr>
        <p:spPr>
          <a:xfrm>
            <a:off x="4106779" y="2369783"/>
            <a:ext cx="7956884" cy="3170099"/>
          </a:xfrm>
          <a:prstGeom prst="rect">
            <a:avLst/>
          </a:prstGeom>
          <a:noFill/>
        </p:spPr>
        <p:txBody>
          <a:bodyPr wrap="square" rtlCol="0">
            <a:spAutoFit/>
          </a:bodyPr>
          <a:lstStyle/>
          <a:p>
            <a:pPr algn="l" rtl="0">
              <a:spcAft>
                <a:spcPts val="1200"/>
              </a:spcAft>
              <a:buNone/>
            </a:pPr>
            <a:r>
              <a:rPr lang="en-US" b="1" i="0" u="none" strike="noStrike" dirty="0">
                <a:solidFill>
                  <a:schemeClr val="bg1"/>
                </a:solidFill>
                <a:effectLst/>
                <a:latin typeface="Helvetica" pitchFamily="2" charset="0"/>
              </a:rPr>
              <a:t>The Longevity Factor: How Resveratrol and Red Wine Activate Genes for a Longer, Healthier Life</a:t>
            </a:r>
            <a:endParaRPr lang="en-US" b="0" i="0" u="none" strike="noStrike" dirty="0">
              <a:solidFill>
                <a:schemeClr val="bg1"/>
              </a:solidFill>
              <a:effectLst/>
              <a:latin typeface="Helvetica" pitchFamily="2" charset="0"/>
            </a:endParaRPr>
          </a:p>
          <a:p>
            <a:pPr algn="l" rtl="0">
              <a:spcAft>
                <a:spcPts val="1200"/>
              </a:spcAft>
              <a:buNone/>
            </a:pPr>
            <a:r>
              <a:rPr lang="en-US" b="1" i="0" u="none" strike="noStrike" dirty="0">
                <a:solidFill>
                  <a:schemeClr val="bg1"/>
                </a:solidFill>
                <a:effectLst/>
                <a:latin typeface="Helvetica" pitchFamily="2" charset="0"/>
              </a:rPr>
              <a:t>Joseph Maroon, M.D.</a:t>
            </a:r>
            <a:endParaRPr lang="en-US" b="0" i="0" u="none" strike="noStrike" dirty="0">
              <a:solidFill>
                <a:schemeClr val="bg1"/>
              </a:solidFill>
              <a:effectLst/>
              <a:latin typeface="Helvetica" pitchFamily="2" charset="0"/>
            </a:endParaRPr>
          </a:p>
          <a:p>
            <a:pPr>
              <a:buNone/>
            </a:pPr>
            <a:r>
              <a:rPr lang="en-US" b="0" i="0" u="none" strike="noStrike" dirty="0">
                <a:solidFill>
                  <a:schemeClr val="bg1"/>
                </a:solidFill>
                <a:effectLst/>
                <a:latin typeface="Helvetica" pitchFamily="2" charset="0"/>
              </a:rPr>
              <a:t>“In </a:t>
            </a:r>
            <a:r>
              <a:rPr lang="en-US" b="0" i="1" u="none" strike="noStrike" dirty="0">
                <a:solidFill>
                  <a:schemeClr val="bg1"/>
                </a:solidFill>
                <a:effectLst/>
                <a:latin typeface="Helvetica" pitchFamily="2" charset="0"/>
              </a:rPr>
              <a:t>The Longevity Factor,</a:t>
            </a:r>
            <a:r>
              <a:rPr lang="en-US" b="0" i="0" u="none" strike="noStrike" dirty="0">
                <a:solidFill>
                  <a:schemeClr val="bg1"/>
                </a:solidFill>
                <a:effectLst/>
                <a:latin typeface="Helvetica" pitchFamily="2" charset="0"/>
              </a:rPr>
              <a:t> noted neuroscientist and surgeon Joseph Maroon, MD, offers the definitive look at recent scientific breakthroughs identifying a group of natural substances—including the much-publicized molecule resveratrol—that can actually activate a specific set of genes in humans that promote a longer, healthier life. These substances, which make red wine, dark chocolate, and green tea good for us, appear to stave off a wide array of age-related diseases and keep us feeling young and vital.”</a:t>
            </a:r>
            <a:endParaRPr lang="en-US" dirty="0">
              <a:solidFill>
                <a:schemeClr val="bg1"/>
              </a:solidFill>
              <a:latin typeface="Helvetica" pitchFamily="2" charset="0"/>
            </a:endParaRPr>
          </a:p>
        </p:txBody>
      </p:sp>
    </p:spTree>
    <p:extLst>
      <p:ext uri="{BB962C8B-B14F-4D97-AF65-F5344CB8AC3E}">
        <p14:creationId xmlns:p14="http://schemas.microsoft.com/office/powerpoint/2010/main" val="5203222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C90C4-3987-DEFF-BA40-C9679A101D99}"/>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47818671-E9BA-57D3-7EAA-BAAF6D7DB9F2}"/>
              </a:ext>
            </a:extLst>
          </p:cNvPr>
          <p:cNvPicPr>
            <a:picLocks noChangeAspect="1"/>
          </p:cNvPicPr>
          <p:nvPr/>
        </p:nvPicPr>
        <p:blipFill rotWithShape="1">
          <a:blip r:embed="rId2"/>
          <a:srcRect t="21174" b="41286"/>
          <a:stretch/>
        </p:blipFill>
        <p:spPr>
          <a:xfrm>
            <a:off x="0" y="0"/>
            <a:ext cx="12191980" cy="7173686"/>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A518A032-6959-A6D9-1962-D5CE57458352}"/>
              </a:ext>
            </a:extLst>
          </p:cNvPr>
          <p:cNvPicPr>
            <a:picLocks noChangeAspect="1"/>
          </p:cNvPicPr>
          <p:nvPr/>
        </p:nvPicPr>
        <p:blipFill>
          <a:blip r:embed="rId3"/>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1BB4E90D-67A5-575F-FD04-CEDDABE1455B}"/>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3074" name="Picture 2">
            <a:extLst>
              <a:ext uri="{FF2B5EF4-FFF2-40B4-BE49-F238E27FC236}">
                <a16:creationId xmlns:a16="http://schemas.microsoft.com/office/drawing/2014/main" id="{55B3820A-5A02-8E2A-19A2-61619A441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620" y="2028214"/>
            <a:ext cx="2793053" cy="46785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0913BA-00BB-F63B-FABA-980327764DC9}"/>
              </a:ext>
            </a:extLst>
          </p:cNvPr>
          <p:cNvSpPr txBox="1"/>
          <p:nvPr/>
        </p:nvSpPr>
        <p:spPr>
          <a:xfrm>
            <a:off x="4126150" y="2600577"/>
            <a:ext cx="7685893" cy="2893100"/>
          </a:xfrm>
          <a:prstGeom prst="rect">
            <a:avLst/>
          </a:prstGeom>
          <a:noFill/>
        </p:spPr>
        <p:txBody>
          <a:bodyPr wrap="square" rtlCol="0">
            <a:spAutoFit/>
          </a:bodyPr>
          <a:lstStyle/>
          <a:p>
            <a:pPr algn="l" rtl="0">
              <a:spcAft>
                <a:spcPts val="1200"/>
              </a:spcAft>
              <a:buNone/>
            </a:pPr>
            <a:r>
              <a:rPr lang="en-US" b="1" i="0" u="none" strike="noStrike" dirty="0">
                <a:solidFill>
                  <a:schemeClr val="bg1"/>
                </a:solidFill>
                <a:effectLst/>
                <a:latin typeface="Helvetica" pitchFamily="2" charset="0"/>
              </a:rPr>
              <a:t>Lifespan: Why We Age - and Why We Don’t Have To</a:t>
            </a:r>
            <a:endParaRPr lang="en-US" b="0" i="0" u="none" strike="noStrike" dirty="0">
              <a:solidFill>
                <a:schemeClr val="bg1"/>
              </a:solidFill>
              <a:effectLst/>
              <a:latin typeface="Helvetica" pitchFamily="2" charset="0"/>
            </a:endParaRPr>
          </a:p>
          <a:p>
            <a:pPr algn="l" rtl="0">
              <a:spcAft>
                <a:spcPts val="1200"/>
              </a:spcAft>
              <a:buNone/>
            </a:pPr>
            <a:r>
              <a:rPr lang="en-US" b="1" i="0" u="none" strike="noStrike" dirty="0">
                <a:solidFill>
                  <a:schemeClr val="bg1"/>
                </a:solidFill>
                <a:effectLst/>
                <a:latin typeface="Helvetica" pitchFamily="2" charset="0"/>
              </a:rPr>
              <a:t>David A. Sinclair, Ph.D.</a:t>
            </a:r>
            <a:endParaRPr lang="en-US" b="0" i="0" u="none" strike="noStrike" dirty="0">
              <a:solidFill>
                <a:schemeClr val="bg1"/>
              </a:solidFill>
              <a:effectLst/>
              <a:latin typeface="Helvetica" pitchFamily="2" charset="0"/>
            </a:endParaRPr>
          </a:p>
          <a:p>
            <a:pPr algn="l" rtl="0">
              <a:buNone/>
            </a:pPr>
            <a:r>
              <a:rPr lang="en-US" b="0" i="0" u="none" strike="noStrike" dirty="0">
                <a:solidFill>
                  <a:schemeClr val="bg1"/>
                </a:solidFill>
                <a:effectLst/>
                <a:latin typeface="Helvetica" pitchFamily="2" charset="0"/>
              </a:rPr>
              <a:t>It’s a seemingly undeniable truth that aging is inevitable. But what if everything we’ve been taught to believe about aging is wrong? What if we could choose our lifespan?</a:t>
            </a:r>
          </a:p>
          <a:p>
            <a:pPr algn="l" rtl="0">
              <a:buNone/>
            </a:pPr>
            <a:br>
              <a:rPr lang="en-US" b="0" i="0" u="none" strike="noStrike" dirty="0">
                <a:solidFill>
                  <a:schemeClr val="bg1"/>
                </a:solidFill>
                <a:effectLst/>
                <a:latin typeface="Helvetica" pitchFamily="2" charset="0"/>
              </a:rPr>
            </a:br>
            <a:r>
              <a:rPr lang="en-US" b="0" i="0" u="none" strike="noStrike" dirty="0">
                <a:solidFill>
                  <a:schemeClr val="bg1"/>
                </a:solidFill>
                <a:effectLst/>
                <a:latin typeface="Helvetica" pitchFamily="2" charset="0"/>
              </a:rPr>
              <a:t>In this groundbreaking book, Dr. David Sinclair, leading world authority on genetics and longevity, reveals a bold new theory for why we age. As he writes: “Aging is a disease, and that disease is treatable.” </a:t>
            </a:r>
          </a:p>
        </p:txBody>
      </p:sp>
    </p:spTree>
    <p:extLst>
      <p:ext uri="{BB962C8B-B14F-4D97-AF65-F5344CB8AC3E}">
        <p14:creationId xmlns:p14="http://schemas.microsoft.com/office/powerpoint/2010/main" val="250362425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89DE2-26D6-6268-F272-CE1F76BD01E7}"/>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0CDE7362-F238-7029-6979-D40385E2E2B1}"/>
              </a:ext>
            </a:extLst>
          </p:cNvPr>
          <p:cNvPicPr>
            <a:picLocks noChangeAspect="1"/>
          </p:cNvPicPr>
          <p:nvPr/>
        </p:nvPicPr>
        <p:blipFill rotWithShape="1">
          <a:blip r:embed="rId2"/>
          <a:srcRect t="21174" b="41286"/>
          <a:stretch/>
        </p:blipFill>
        <p:spPr>
          <a:xfrm>
            <a:off x="0" y="0"/>
            <a:ext cx="12191980" cy="7173686"/>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4C77FD0F-264E-6313-E5FE-30FEDE0E2219}"/>
              </a:ext>
            </a:extLst>
          </p:cNvPr>
          <p:cNvPicPr>
            <a:picLocks noChangeAspect="1"/>
          </p:cNvPicPr>
          <p:nvPr/>
        </p:nvPicPr>
        <p:blipFill>
          <a:blip r:embed="rId3"/>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52D77C0D-C7DF-59E5-B14D-FC1CA4432651}"/>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4098" name="Picture 2">
            <a:extLst>
              <a:ext uri="{FF2B5EF4-FFF2-40B4-BE49-F238E27FC236}">
                <a16:creationId xmlns:a16="http://schemas.microsoft.com/office/drawing/2014/main" id="{76583079-8152-873F-7062-7957769F4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68" y="2503730"/>
            <a:ext cx="3217111" cy="32052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2F3E453-9D73-9432-39AA-55F8ADB50B68}"/>
              </a:ext>
            </a:extLst>
          </p:cNvPr>
          <p:cNvSpPr txBox="1"/>
          <p:nvPr/>
        </p:nvSpPr>
        <p:spPr>
          <a:xfrm>
            <a:off x="4226447" y="2260922"/>
            <a:ext cx="7965553" cy="3447098"/>
          </a:xfrm>
          <a:prstGeom prst="rect">
            <a:avLst/>
          </a:prstGeom>
          <a:noFill/>
        </p:spPr>
        <p:txBody>
          <a:bodyPr wrap="square" lIns="91440" tIns="45720" rIns="91440" bIns="45720" anchor="t">
            <a:spAutoFit/>
          </a:bodyPr>
          <a:lstStyle/>
          <a:p>
            <a:pPr algn="l" rtl="0">
              <a:spcAft>
                <a:spcPts val="1200"/>
              </a:spcAft>
              <a:buNone/>
            </a:pPr>
            <a:r>
              <a:rPr lang="en-US" b="1" i="0" u="none" strike="noStrike" dirty="0">
                <a:solidFill>
                  <a:schemeClr val="bg1"/>
                </a:solidFill>
                <a:effectLst/>
                <a:latin typeface="Helvetica" pitchFamily="2" charset="0"/>
              </a:rPr>
              <a:t>Lifespan</a:t>
            </a:r>
            <a:endParaRPr lang="en-US" b="0" i="0" u="none" strike="noStrike" dirty="0">
              <a:solidFill>
                <a:schemeClr val="bg1"/>
              </a:solidFill>
              <a:effectLst/>
              <a:latin typeface="Helvetica" pitchFamily="2" charset="0"/>
            </a:endParaRPr>
          </a:p>
          <a:p>
            <a:pPr algn="l" rtl="0">
              <a:spcAft>
                <a:spcPts val="1200"/>
              </a:spcAft>
              <a:buNone/>
            </a:pPr>
            <a:r>
              <a:rPr lang="en-US" b="1" dirty="0">
                <a:solidFill>
                  <a:schemeClr val="bg1"/>
                </a:solidFill>
                <a:latin typeface="Helvetica" pitchFamily="2" charset="0"/>
              </a:rPr>
              <a:t>W</a:t>
            </a:r>
            <a:r>
              <a:rPr lang="en-US" b="1" i="0" u="none" strike="noStrike" dirty="0">
                <a:solidFill>
                  <a:schemeClr val="bg1"/>
                </a:solidFill>
                <a:effectLst/>
                <a:latin typeface="Helvetica" pitchFamily="2" charset="0"/>
              </a:rPr>
              <a:t>ith Dr. David Sinclair</a:t>
            </a:r>
            <a:endParaRPr lang="en-US" b="0" i="0" u="none" strike="noStrike" dirty="0">
              <a:solidFill>
                <a:schemeClr val="bg1"/>
              </a:solidFill>
              <a:effectLst/>
              <a:latin typeface="Helvetica" pitchFamily="2" charset="0"/>
            </a:endParaRPr>
          </a:p>
          <a:p>
            <a:pPr algn="l" rtl="0">
              <a:buNone/>
            </a:pPr>
            <a:r>
              <a:rPr lang="en-US" b="0" i="0" u="none" strike="noStrike" dirty="0">
                <a:solidFill>
                  <a:schemeClr val="bg1"/>
                </a:solidFill>
                <a:effectLst/>
                <a:latin typeface="Helvetica" pitchFamily="2" charset="0"/>
              </a:rPr>
              <a:t>Join Dr. David Sinclair, Ph.D. in Lifespan, a popular health podcast that brings the cutting edge of aging and longevity science straight to you. Hear about the latest developments in aging research, lifestyle practices for longevity, exercise and nutrition science, and more.</a:t>
            </a:r>
          </a:p>
          <a:p>
            <a:pPr algn="l" rtl="0">
              <a:buNone/>
            </a:pPr>
            <a:br>
              <a:rPr lang="en-US" b="0" i="0" u="none" strike="noStrike" dirty="0">
                <a:solidFill>
                  <a:schemeClr val="bg1"/>
                </a:solidFill>
                <a:effectLst/>
                <a:latin typeface="Helvetica" pitchFamily="2" charset="0"/>
              </a:rPr>
            </a:br>
            <a:r>
              <a:rPr lang="en-US" b="0" i="0" u="none" strike="noStrike" dirty="0">
                <a:solidFill>
                  <a:schemeClr val="bg1"/>
                </a:solidFill>
                <a:effectLst/>
                <a:latin typeface="Helvetica" pitchFamily="2" charset="0"/>
              </a:rPr>
              <a:t>This podcast is distinct from Dr. Sinclair's teaching and research roles at Harvard Medical School. The information provided in this show is not medical advice, nor should it be taken or applied as a replacement for medical advice.</a:t>
            </a:r>
          </a:p>
        </p:txBody>
      </p:sp>
    </p:spTree>
    <p:extLst>
      <p:ext uri="{BB962C8B-B14F-4D97-AF65-F5344CB8AC3E}">
        <p14:creationId xmlns:p14="http://schemas.microsoft.com/office/powerpoint/2010/main" val="162548473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932A9-77C6-BCAD-F1B7-595A89B5C57B}"/>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214D125B-9C6E-028F-F06A-D2B7093D3E39}"/>
              </a:ext>
            </a:extLst>
          </p:cNvPr>
          <p:cNvPicPr>
            <a:picLocks noChangeAspect="1"/>
          </p:cNvPicPr>
          <p:nvPr/>
        </p:nvPicPr>
        <p:blipFill rotWithShape="1">
          <a:blip r:embed="rId2"/>
          <a:srcRect t="21174" b="41286"/>
          <a:stretch/>
        </p:blipFill>
        <p:spPr>
          <a:xfrm>
            <a:off x="0" y="0"/>
            <a:ext cx="12191980" cy="7173686"/>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ECEBE960-277F-293B-8130-A77B03E769BC}"/>
              </a:ext>
            </a:extLst>
          </p:cNvPr>
          <p:cNvPicPr>
            <a:picLocks noChangeAspect="1"/>
          </p:cNvPicPr>
          <p:nvPr/>
        </p:nvPicPr>
        <p:blipFill>
          <a:blip r:embed="rId3"/>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24245146-1683-9371-C71E-57F468939408}"/>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5122" name="Picture 2">
            <a:extLst>
              <a:ext uri="{FF2B5EF4-FFF2-40B4-BE49-F238E27FC236}">
                <a16:creationId xmlns:a16="http://schemas.microsoft.com/office/drawing/2014/main" id="{91025C73-7D9F-595D-69AA-5A1FCCE30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713" y="2179447"/>
            <a:ext cx="3324946" cy="43513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13F879-05BE-3E1E-73D0-839606D233DE}"/>
              </a:ext>
            </a:extLst>
          </p:cNvPr>
          <p:cNvSpPr txBox="1"/>
          <p:nvPr/>
        </p:nvSpPr>
        <p:spPr>
          <a:xfrm>
            <a:off x="4846859" y="2846957"/>
            <a:ext cx="6096000" cy="2308324"/>
          </a:xfrm>
          <a:prstGeom prst="rect">
            <a:avLst/>
          </a:prstGeom>
          <a:noFill/>
        </p:spPr>
        <p:txBody>
          <a:bodyPr wrap="square" lIns="91440" tIns="45720" rIns="91440" bIns="45720" anchor="t">
            <a:spAutoFit/>
          </a:bodyPr>
          <a:lstStyle/>
          <a:p>
            <a:pPr algn="l" rtl="0">
              <a:buNone/>
            </a:pPr>
            <a:r>
              <a:rPr lang="en-US" b="1" i="0" u="none" strike="noStrike" dirty="0">
                <a:solidFill>
                  <a:schemeClr val="bg1"/>
                </a:solidFill>
                <a:effectLst/>
                <a:latin typeface="Helvetica" pitchFamily="2" charset="0"/>
              </a:rPr>
              <a:t>Aging Well in America:</a:t>
            </a:r>
            <a:endParaRPr lang="en-US" b="0" i="0" u="none" strike="noStrike" dirty="0">
              <a:solidFill>
                <a:schemeClr val="bg1"/>
              </a:solidFill>
              <a:effectLst/>
              <a:latin typeface="Helvetica" pitchFamily="2" charset="0"/>
            </a:endParaRPr>
          </a:p>
          <a:p>
            <a:pPr algn="l" rtl="0">
              <a:buNone/>
            </a:pPr>
            <a:r>
              <a:rPr lang="en-US" b="1" i="0" u="none" strike="noStrike" dirty="0">
                <a:solidFill>
                  <a:schemeClr val="bg1"/>
                </a:solidFill>
                <a:effectLst/>
                <a:latin typeface="Helvetica" pitchFamily="2" charset="0"/>
              </a:rPr>
              <a:t>AARP’s Plan on Aging</a:t>
            </a:r>
            <a:endParaRPr lang="en-US" b="0" i="0" u="none" strike="noStrike" dirty="0">
              <a:solidFill>
                <a:schemeClr val="bg1"/>
              </a:solidFill>
              <a:effectLst/>
              <a:latin typeface="Helvetica" pitchFamily="2" charset="0"/>
            </a:endParaRPr>
          </a:p>
          <a:p>
            <a:pPr algn="l" rtl="0">
              <a:buNone/>
            </a:pPr>
            <a:br>
              <a:rPr lang="en-US" b="0" i="0" u="none" strike="noStrike" dirty="0">
                <a:solidFill>
                  <a:schemeClr val="bg1"/>
                </a:solidFill>
                <a:effectLst/>
                <a:latin typeface="Helvetica" pitchFamily="2" charset="0"/>
              </a:rPr>
            </a:br>
            <a:r>
              <a:rPr lang="en-US" b="0" i="0" u="none" strike="noStrike" dirty="0">
                <a:solidFill>
                  <a:schemeClr val="bg1"/>
                </a:solidFill>
                <a:effectLst/>
                <a:latin typeface="Helvetica" pitchFamily="2" charset="0"/>
              </a:rPr>
              <a:t>AARP’s vision for aging well is an inclusive society where all individuals can live with dignity and purpose- maintaining their health, financial resilience, and quality of life in age-friendly, livable communities with the necessary support system.</a:t>
            </a:r>
          </a:p>
        </p:txBody>
      </p:sp>
    </p:spTree>
    <p:extLst>
      <p:ext uri="{BB962C8B-B14F-4D97-AF65-F5344CB8AC3E}">
        <p14:creationId xmlns:p14="http://schemas.microsoft.com/office/powerpoint/2010/main" val="285800328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E247D-1E1B-592B-76AC-7251173BE2F3}"/>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626FBB8C-609F-9F2B-2D4A-E3506EEDDD98}"/>
              </a:ext>
            </a:extLst>
          </p:cNvPr>
          <p:cNvPicPr>
            <a:picLocks noChangeAspect="1"/>
          </p:cNvPicPr>
          <p:nvPr/>
        </p:nvPicPr>
        <p:blipFill rotWithShape="1">
          <a:blip r:embed="rId2"/>
          <a:srcRect t="21174" b="41286"/>
          <a:stretch/>
        </p:blipFill>
        <p:spPr>
          <a:xfrm>
            <a:off x="0" y="0"/>
            <a:ext cx="12191980" cy="7173686"/>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2DDB83DA-C393-2718-7CC0-CC80362B2A4F}"/>
              </a:ext>
            </a:extLst>
          </p:cNvPr>
          <p:cNvPicPr>
            <a:picLocks noChangeAspect="1"/>
          </p:cNvPicPr>
          <p:nvPr/>
        </p:nvPicPr>
        <p:blipFill>
          <a:blip r:embed="rId3"/>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5BFC6006-B829-AFD1-F9D2-4E45B4D5E00D}"/>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6146" name="Picture 2">
            <a:extLst>
              <a:ext uri="{FF2B5EF4-FFF2-40B4-BE49-F238E27FC236}">
                <a16:creationId xmlns:a16="http://schemas.microsoft.com/office/drawing/2014/main" id="{AAD347C7-30F3-AE47-2199-3737F9B02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67" y="3023741"/>
            <a:ext cx="4263982" cy="23984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49CB3D6-0CEB-CE64-38C6-A229A4AC2D30}"/>
              </a:ext>
            </a:extLst>
          </p:cNvPr>
          <p:cNvSpPr txBox="1"/>
          <p:nvPr/>
        </p:nvSpPr>
        <p:spPr>
          <a:xfrm>
            <a:off x="5130192" y="2560447"/>
            <a:ext cx="6452730" cy="2862322"/>
          </a:xfrm>
          <a:prstGeom prst="rect">
            <a:avLst/>
          </a:prstGeom>
          <a:noFill/>
        </p:spPr>
        <p:txBody>
          <a:bodyPr wrap="square" lIns="91440" tIns="45720" rIns="91440" bIns="45720" anchor="t">
            <a:spAutoFit/>
          </a:bodyPr>
          <a:lstStyle/>
          <a:p>
            <a:pPr algn="l" rtl="0">
              <a:buNone/>
            </a:pPr>
            <a:r>
              <a:rPr lang="en-US" b="1" i="0" u="none" strike="noStrike" dirty="0">
                <a:solidFill>
                  <a:schemeClr val="bg1"/>
                </a:solidFill>
                <a:effectLst/>
                <a:latin typeface="Helvetica" pitchFamily="2" charset="0"/>
              </a:rPr>
              <a:t>TED: What’s the secret to living longer?</a:t>
            </a:r>
            <a:endParaRPr lang="en-US" b="0" i="0" u="none" strike="noStrike" dirty="0">
              <a:solidFill>
                <a:schemeClr val="bg1"/>
              </a:solidFill>
              <a:effectLst/>
              <a:latin typeface="Helvetica" pitchFamily="2" charset="0"/>
            </a:endParaRPr>
          </a:p>
          <a:p>
            <a:pPr algn="l" rtl="0">
              <a:buNone/>
            </a:pPr>
            <a:br>
              <a:rPr lang="en-US" b="0" i="0" u="none" strike="noStrike" dirty="0">
                <a:solidFill>
                  <a:schemeClr val="bg1"/>
                </a:solidFill>
                <a:effectLst/>
                <a:latin typeface="Helvetica" pitchFamily="2" charset="0"/>
              </a:rPr>
            </a:br>
            <a:r>
              <a:rPr lang="en-US" b="0" i="0" u="none" strike="noStrike" dirty="0">
                <a:solidFill>
                  <a:schemeClr val="bg1"/>
                </a:solidFill>
                <a:effectLst/>
                <a:latin typeface="Helvetica" pitchFamily="2" charset="0"/>
              </a:rPr>
              <a:t>A playlist of eight TED Talks focused on way to potentially prolong human life. Titles/topics include:</a:t>
            </a:r>
          </a:p>
          <a:p>
            <a:pPr algn="l" rtl="0" fontAlgn="base"/>
            <a:br>
              <a:rPr lang="en-US" b="0" i="0" u="none" strike="noStrike" dirty="0">
                <a:solidFill>
                  <a:schemeClr val="bg1"/>
                </a:solidFill>
                <a:effectLst/>
                <a:latin typeface="Helvetica" pitchFamily="2" charset="0"/>
              </a:rPr>
            </a:br>
            <a:r>
              <a:rPr lang="en-US" b="0" i="0" u="none" strike="noStrike" dirty="0">
                <a:solidFill>
                  <a:schemeClr val="bg1"/>
                </a:solidFill>
                <a:effectLst/>
                <a:latin typeface="Helvetica" pitchFamily="2" charset="0"/>
              </a:rPr>
              <a:t>The secret to living longer may be your social life</a:t>
            </a:r>
          </a:p>
          <a:p>
            <a:pPr algn="l" rtl="0" fontAlgn="base">
              <a:buFont typeface="Arial" panose="020B0604020202020204" pitchFamily="34" charset="0"/>
              <a:buChar char="•"/>
            </a:pPr>
            <a:r>
              <a:rPr lang="en-US" b="0" i="0" u="none" strike="noStrike" dirty="0">
                <a:solidFill>
                  <a:schemeClr val="bg1"/>
                </a:solidFill>
                <a:effectLst/>
                <a:latin typeface="Helvetica" pitchFamily="2" charset="0"/>
              </a:rPr>
              <a:t>How to live to be 100+</a:t>
            </a:r>
          </a:p>
          <a:p>
            <a:pPr algn="l" rtl="0" fontAlgn="base">
              <a:buFont typeface="Arial" panose="020B0604020202020204" pitchFamily="34" charset="0"/>
              <a:buChar char="•"/>
            </a:pPr>
            <a:r>
              <a:rPr lang="en-US" b="0" i="0" u="none" strike="noStrike" dirty="0">
                <a:solidFill>
                  <a:schemeClr val="bg1"/>
                </a:solidFill>
                <a:effectLst/>
                <a:latin typeface="Helvetica" pitchFamily="2" charset="0"/>
              </a:rPr>
              <a:t>What makes a good life? Lessons from the longest study on happiness.</a:t>
            </a:r>
          </a:p>
          <a:p>
            <a:pPr algn="l" rtl="0" fontAlgn="base">
              <a:buFont typeface="Arial" panose="020B0604020202020204" pitchFamily="34" charset="0"/>
              <a:buChar char="•"/>
            </a:pPr>
            <a:r>
              <a:rPr lang="en-US" b="0" i="0" u="none" strike="noStrike" dirty="0">
                <a:solidFill>
                  <a:schemeClr val="bg1"/>
                </a:solidFill>
                <a:effectLst/>
                <a:latin typeface="Helvetica" pitchFamily="2" charset="0"/>
              </a:rPr>
              <a:t>How societies can grow old better.</a:t>
            </a:r>
          </a:p>
        </p:txBody>
      </p:sp>
    </p:spTree>
    <p:extLst>
      <p:ext uri="{BB962C8B-B14F-4D97-AF65-F5344CB8AC3E}">
        <p14:creationId xmlns:p14="http://schemas.microsoft.com/office/powerpoint/2010/main" val="253586154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0F6E2-E0B8-10D3-D6A4-A732B2B7B976}"/>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832FD7EC-6558-5C49-7815-1857EBF8B53D}"/>
              </a:ext>
            </a:extLst>
          </p:cNvPr>
          <p:cNvPicPr>
            <a:picLocks noChangeAspect="1"/>
          </p:cNvPicPr>
          <p:nvPr/>
        </p:nvPicPr>
        <p:blipFill rotWithShape="1">
          <a:blip r:embed="rId2"/>
          <a:srcRect t="21174" b="41286"/>
          <a:stretch/>
        </p:blipFill>
        <p:spPr>
          <a:xfrm>
            <a:off x="0" y="-249621"/>
            <a:ext cx="12191980" cy="7173686"/>
          </a:xfrm>
          <a:prstGeom prst="rect">
            <a:avLst/>
          </a:prstGeom>
        </p:spPr>
      </p:pic>
      <p:pic>
        <p:nvPicPr>
          <p:cNvPr id="8" name="Content Placeholder 7" descr="A book cover with text on it&#10;&#10;AI-generated content may be incorrect.">
            <a:extLst>
              <a:ext uri="{FF2B5EF4-FFF2-40B4-BE49-F238E27FC236}">
                <a16:creationId xmlns:a16="http://schemas.microsoft.com/office/drawing/2014/main" id="{56DBFFF1-B787-B959-F627-864684CDA308}"/>
              </a:ext>
            </a:extLst>
          </p:cNvPr>
          <p:cNvPicPr>
            <a:picLocks noGrp="1" noChangeAspect="1"/>
          </p:cNvPicPr>
          <p:nvPr>
            <p:ph idx="1"/>
          </p:nvPr>
        </p:nvPicPr>
        <p:blipFill>
          <a:blip r:embed="rId3"/>
          <a:stretch>
            <a:fillRect/>
          </a:stretch>
        </p:blipFill>
        <p:spPr>
          <a:xfrm>
            <a:off x="839107" y="2783909"/>
            <a:ext cx="3492500" cy="2870200"/>
          </a:xfrm>
        </p:spPr>
      </p:pic>
      <p:pic>
        <p:nvPicPr>
          <p:cNvPr id="5" name="Picture 4" descr="A black and white sign with white text&#10;&#10;AI-generated content may be incorrect.">
            <a:extLst>
              <a:ext uri="{FF2B5EF4-FFF2-40B4-BE49-F238E27FC236}">
                <a16:creationId xmlns:a16="http://schemas.microsoft.com/office/drawing/2014/main" id="{2A3A060C-4231-5399-DDB3-677D540C948A}"/>
              </a:ext>
            </a:extLst>
          </p:cNvPr>
          <p:cNvPicPr>
            <a:picLocks noChangeAspect="1"/>
          </p:cNvPicPr>
          <p:nvPr/>
        </p:nvPicPr>
        <p:blipFill>
          <a:blip r:embed="rId4"/>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5F49AEDB-2B74-599F-4369-7BC9E3632D27}"/>
              </a:ext>
            </a:extLst>
          </p:cNvPr>
          <p:cNvPicPr>
            <a:picLocks noChangeAspect="1"/>
          </p:cNvPicPr>
          <p:nvPr/>
        </p:nvPicPr>
        <p:blipFill>
          <a:blip r:embed="rId5"/>
          <a:stretch>
            <a:fillRect/>
          </a:stretch>
        </p:blipFill>
        <p:spPr>
          <a:xfrm>
            <a:off x="9500730" y="5816881"/>
            <a:ext cx="2311313" cy="889886"/>
          </a:xfrm>
          <a:prstGeom prst="rect">
            <a:avLst/>
          </a:prstGeom>
        </p:spPr>
      </p:pic>
      <p:sp>
        <p:nvSpPr>
          <p:cNvPr id="10" name="TextBox 9">
            <a:extLst>
              <a:ext uri="{FF2B5EF4-FFF2-40B4-BE49-F238E27FC236}">
                <a16:creationId xmlns:a16="http://schemas.microsoft.com/office/drawing/2014/main" id="{13AA6C02-22EF-8080-AA48-21DDED5AF17E}"/>
              </a:ext>
            </a:extLst>
          </p:cNvPr>
          <p:cNvSpPr txBox="1"/>
          <p:nvPr/>
        </p:nvSpPr>
        <p:spPr>
          <a:xfrm>
            <a:off x="4992914" y="2921432"/>
            <a:ext cx="6212114" cy="2585323"/>
          </a:xfrm>
          <a:prstGeom prst="rect">
            <a:avLst/>
          </a:prstGeom>
          <a:noFill/>
        </p:spPr>
        <p:txBody>
          <a:bodyPr wrap="square" lIns="91440" tIns="45720" rIns="91440" bIns="45720" anchor="t">
            <a:spAutoFit/>
          </a:bodyPr>
          <a:lstStyle/>
          <a:p>
            <a:r>
              <a:rPr lang="en-US" b="1" dirty="0">
                <a:solidFill>
                  <a:schemeClr val="bg1"/>
                </a:solidFill>
                <a:latin typeface="Helvetica" pitchFamily="2" charset="0"/>
              </a:rPr>
              <a:t>Square One:  A Simple Guide to a Balanced Life</a:t>
            </a:r>
          </a:p>
          <a:p>
            <a:r>
              <a:rPr lang="en-US" b="1" dirty="0">
                <a:solidFill>
                  <a:schemeClr val="bg1"/>
                </a:solidFill>
                <a:latin typeface="Helvetica" pitchFamily="2" charset="0"/>
              </a:rPr>
              <a:t>Dr. Joseph Maroon</a:t>
            </a:r>
          </a:p>
          <a:p>
            <a:endParaRPr lang="en-US" dirty="0">
              <a:solidFill>
                <a:schemeClr val="bg1"/>
              </a:solidFill>
              <a:latin typeface="Helvetica" pitchFamily="2" charset="0"/>
            </a:endParaRPr>
          </a:p>
          <a:p>
            <a:r>
              <a:rPr lang="en-US" b="0" i="0" u="none" strike="noStrike" dirty="0">
                <a:solidFill>
                  <a:schemeClr val="bg1"/>
                </a:solidFill>
                <a:effectLst/>
                <a:latin typeface="Helvetica" pitchFamily="2" charset="0"/>
              </a:rPr>
              <a:t>After hitting rock bottom, world-renowned neurosurgeon Dr. Maroon rebuilt his life through four pillars: </a:t>
            </a:r>
            <a:r>
              <a:rPr lang="en-US" b="1" i="0" u="none" strike="noStrike" dirty="0">
                <a:solidFill>
                  <a:schemeClr val="bg1"/>
                </a:solidFill>
                <a:effectLst/>
                <a:latin typeface="Helvetica" pitchFamily="2" charset="0"/>
              </a:rPr>
              <a:t>health, spirituality, purpose, and relationships.</a:t>
            </a:r>
            <a:endParaRPr lang="en-US" dirty="0">
              <a:solidFill>
                <a:schemeClr val="bg1"/>
              </a:solidFill>
              <a:latin typeface="Helvetica" pitchFamily="2" charset="0"/>
            </a:endParaRPr>
          </a:p>
          <a:p>
            <a:br>
              <a:rPr lang="en-US" dirty="0">
                <a:solidFill>
                  <a:schemeClr val="bg1"/>
                </a:solidFill>
                <a:latin typeface="Helvetica" pitchFamily="2" charset="0"/>
              </a:rPr>
            </a:br>
            <a:r>
              <a:rPr lang="en-US" b="0" i="0" u="none" strike="noStrike" dirty="0">
                <a:solidFill>
                  <a:schemeClr val="bg1"/>
                </a:solidFill>
                <a:effectLst/>
                <a:latin typeface="Helvetica" pitchFamily="2" charset="0"/>
              </a:rPr>
              <a:t>In </a:t>
            </a:r>
            <a:r>
              <a:rPr lang="en-US" b="0" i="1" u="none" strike="noStrike" dirty="0">
                <a:solidFill>
                  <a:schemeClr val="bg1"/>
                </a:solidFill>
                <a:effectLst/>
                <a:latin typeface="Helvetica" pitchFamily="2" charset="0"/>
              </a:rPr>
              <a:t>Square One</a:t>
            </a:r>
            <a:r>
              <a:rPr lang="en-US" b="0" i="0" u="none" strike="noStrike" dirty="0">
                <a:solidFill>
                  <a:schemeClr val="bg1"/>
                </a:solidFill>
                <a:effectLst/>
                <a:latin typeface="Helvetica" pitchFamily="2" charset="0"/>
              </a:rPr>
              <a:t>, he shares his journey to balance, resilience, and renewed joy.</a:t>
            </a:r>
            <a:endParaRPr lang="en-US" dirty="0">
              <a:solidFill>
                <a:schemeClr val="bg1"/>
              </a:solidFill>
              <a:latin typeface="Helvetica" pitchFamily="2" charset="0"/>
            </a:endParaRPr>
          </a:p>
        </p:txBody>
      </p:sp>
    </p:spTree>
    <p:extLst>
      <p:ext uri="{BB962C8B-B14F-4D97-AF65-F5344CB8AC3E}">
        <p14:creationId xmlns:p14="http://schemas.microsoft.com/office/powerpoint/2010/main" val="311018668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D9768-E15C-659D-2699-5F0B5C91DA6B}"/>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1159FC96-9EE1-AC15-E0AD-462FB718997F}"/>
              </a:ext>
            </a:extLst>
          </p:cNvPr>
          <p:cNvPicPr>
            <a:picLocks noChangeAspect="1"/>
          </p:cNvPicPr>
          <p:nvPr/>
        </p:nvPicPr>
        <p:blipFill rotWithShape="1">
          <a:blip r:embed="rId2"/>
          <a:srcRect t="21174" b="41286"/>
          <a:stretch/>
        </p:blipFill>
        <p:spPr>
          <a:xfrm>
            <a:off x="0" y="0"/>
            <a:ext cx="12191980" cy="7173686"/>
          </a:xfrm>
          <a:prstGeom prst="rect">
            <a:avLst/>
          </a:prstGeom>
        </p:spPr>
      </p:pic>
      <p:pic>
        <p:nvPicPr>
          <p:cNvPr id="12" name="Content Placeholder 11" descr="A close-up of a person with his hand on his neck&#10;&#10;AI-generated content may be incorrect.">
            <a:extLst>
              <a:ext uri="{FF2B5EF4-FFF2-40B4-BE49-F238E27FC236}">
                <a16:creationId xmlns:a16="http://schemas.microsoft.com/office/drawing/2014/main" id="{3BA0A45C-8F09-DE5B-95D7-976BC35810B1}"/>
              </a:ext>
            </a:extLst>
          </p:cNvPr>
          <p:cNvPicPr>
            <a:picLocks noGrp="1" noChangeAspect="1"/>
          </p:cNvPicPr>
          <p:nvPr>
            <p:ph idx="1"/>
          </p:nvPr>
        </p:nvPicPr>
        <p:blipFill>
          <a:blip r:embed="rId3"/>
          <a:stretch>
            <a:fillRect/>
          </a:stretch>
        </p:blipFill>
        <p:spPr>
          <a:xfrm>
            <a:off x="7805360" y="2445662"/>
            <a:ext cx="4006683" cy="2760159"/>
          </a:xfrm>
        </p:spPr>
      </p:pic>
      <p:pic>
        <p:nvPicPr>
          <p:cNvPr id="5" name="Picture 4" descr="A black and white sign with white text&#10;&#10;AI-generated content may be incorrect.">
            <a:extLst>
              <a:ext uri="{FF2B5EF4-FFF2-40B4-BE49-F238E27FC236}">
                <a16:creationId xmlns:a16="http://schemas.microsoft.com/office/drawing/2014/main" id="{AC1A4F4B-5209-41E3-59BC-80C027DF2F5D}"/>
              </a:ext>
            </a:extLst>
          </p:cNvPr>
          <p:cNvPicPr>
            <a:picLocks noChangeAspect="1"/>
          </p:cNvPicPr>
          <p:nvPr/>
        </p:nvPicPr>
        <p:blipFill>
          <a:blip r:embed="rId4"/>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20956A30-B494-6F1C-DCDC-9D1A7C8698A7}"/>
              </a:ext>
            </a:extLst>
          </p:cNvPr>
          <p:cNvPicPr>
            <a:picLocks noChangeAspect="1"/>
          </p:cNvPicPr>
          <p:nvPr/>
        </p:nvPicPr>
        <p:blipFill>
          <a:blip r:embed="rId5"/>
          <a:stretch>
            <a:fillRect/>
          </a:stretch>
        </p:blipFill>
        <p:spPr>
          <a:xfrm>
            <a:off x="9500730" y="5816881"/>
            <a:ext cx="2311313" cy="889886"/>
          </a:xfrm>
          <a:prstGeom prst="rect">
            <a:avLst/>
          </a:prstGeom>
        </p:spPr>
      </p:pic>
      <p:sp>
        <p:nvSpPr>
          <p:cNvPr id="10" name="TextBox 9">
            <a:extLst>
              <a:ext uri="{FF2B5EF4-FFF2-40B4-BE49-F238E27FC236}">
                <a16:creationId xmlns:a16="http://schemas.microsoft.com/office/drawing/2014/main" id="{2F757325-C931-F892-D894-39C2A5C910C3}"/>
              </a:ext>
            </a:extLst>
          </p:cNvPr>
          <p:cNvSpPr txBox="1"/>
          <p:nvPr/>
        </p:nvSpPr>
        <p:spPr>
          <a:xfrm>
            <a:off x="574680" y="2948262"/>
            <a:ext cx="6850743" cy="2308324"/>
          </a:xfrm>
          <a:prstGeom prst="rect">
            <a:avLst/>
          </a:prstGeom>
          <a:noFill/>
        </p:spPr>
        <p:txBody>
          <a:bodyPr wrap="square">
            <a:spAutoFit/>
          </a:bodyPr>
          <a:lstStyle/>
          <a:p>
            <a:pPr algn="l">
              <a:buNone/>
            </a:pPr>
            <a:r>
              <a:rPr lang="en-US" b="0" i="0" u="none" strike="noStrike" dirty="0">
                <a:solidFill>
                  <a:schemeClr val="bg1"/>
                </a:solidFill>
                <a:effectLst/>
                <a:latin typeface="Helvetica" pitchFamily="2" charset="0"/>
              </a:rPr>
              <a:t>As we age, our vocal cords can thin and lose strength—leading to </a:t>
            </a:r>
            <a:r>
              <a:rPr lang="en-US" b="1" i="0" u="none" strike="noStrike" dirty="0">
                <a:solidFill>
                  <a:schemeClr val="bg1"/>
                </a:solidFill>
                <a:effectLst/>
                <a:latin typeface="Helvetica" pitchFamily="2" charset="0"/>
              </a:rPr>
              <a:t>weaker or raspier voices</a:t>
            </a:r>
            <a:r>
              <a:rPr lang="en-US" b="0" i="0" u="none" strike="noStrike" dirty="0">
                <a:solidFill>
                  <a:schemeClr val="bg1"/>
                </a:solidFill>
                <a:effectLst/>
                <a:latin typeface="Helvetica" pitchFamily="2" charset="0"/>
              </a:rPr>
              <a:t>.</a:t>
            </a:r>
          </a:p>
          <a:p>
            <a:pPr algn="l">
              <a:buNone/>
            </a:pPr>
            <a:endParaRPr lang="en-US" b="0" i="0" u="none" strike="noStrike" dirty="0">
              <a:solidFill>
                <a:schemeClr val="bg1"/>
              </a:solidFill>
              <a:effectLst/>
              <a:latin typeface="Helvetica" pitchFamily="2" charset="0"/>
            </a:endParaRPr>
          </a:p>
          <a:p>
            <a:pPr algn="l">
              <a:buNone/>
            </a:pPr>
            <a:r>
              <a:rPr lang="en-US" b="0" i="0" u="none" strike="noStrike" dirty="0">
                <a:solidFill>
                  <a:schemeClr val="bg1"/>
                </a:solidFill>
                <a:effectLst/>
                <a:latin typeface="Helvetica" pitchFamily="2" charset="0"/>
              </a:rPr>
              <a:t>Men may notice a </a:t>
            </a:r>
            <a:r>
              <a:rPr lang="en-US" b="1" i="0" u="none" strike="noStrike" dirty="0">
                <a:solidFill>
                  <a:schemeClr val="bg1"/>
                </a:solidFill>
                <a:effectLst/>
                <a:latin typeface="Helvetica" pitchFamily="2" charset="0"/>
              </a:rPr>
              <a:t>higher pitch</a:t>
            </a:r>
            <a:r>
              <a:rPr lang="en-US" b="0" i="0" u="none" strike="noStrike" dirty="0">
                <a:solidFill>
                  <a:schemeClr val="bg1"/>
                </a:solidFill>
                <a:effectLst/>
                <a:latin typeface="Helvetica" pitchFamily="2" charset="0"/>
              </a:rPr>
              <a:t>, while women’s voices may become </a:t>
            </a:r>
            <a:r>
              <a:rPr lang="en-US" b="1" i="0" u="none" strike="noStrike" dirty="0">
                <a:solidFill>
                  <a:schemeClr val="bg1"/>
                </a:solidFill>
                <a:effectLst/>
                <a:latin typeface="Helvetica" pitchFamily="2" charset="0"/>
              </a:rPr>
              <a:t>lower</a:t>
            </a:r>
            <a:r>
              <a:rPr lang="en-US" b="0" i="0" u="none" strike="noStrike" dirty="0">
                <a:solidFill>
                  <a:schemeClr val="bg1"/>
                </a:solidFill>
                <a:effectLst/>
                <a:latin typeface="Helvetica" pitchFamily="2" charset="0"/>
              </a:rPr>
              <a:t> due to hormonal changes.</a:t>
            </a:r>
          </a:p>
          <a:p>
            <a:pPr algn="l">
              <a:buNone/>
            </a:pPr>
            <a:endParaRPr lang="en-US" b="0" i="0" u="none" strike="noStrike" dirty="0">
              <a:solidFill>
                <a:schemeClr val="bg1"/>
              </a:solidFill>
              <a:effectLst/>
              <a:latin typeface="Helvetica" pitchFamily="2" charset="0"/>
            </a:endParaRPr>
          </a:p>
          <a:p>
            <a:pPr algn="l"/>
            <a:r>
              <a:rPr lang="en-US" b="0" i="0" u="none" strike="noStrike" dirty="0">
                <a:solidFill>
                  <a:schemeClr val="bg1"/>
                </a:solidFill>
                <a:effectLst/>
                <a:latin typeface="Helvetica" pitchFamily="2" charset="0"/>
              </a:rPr>
              <a:t>Persistent or sudden voice changes? Time to check in with an ENT specialist.</a:t>
            </a:r>
          </a:p>
        </p:txBody>
      </p:sp>
    </p:spTree>
    <p:extLst>
      <p:ext uri="{BB962C8B-B14F-4D97-AF65-F5344CB8AC3E}">
        <p14:creationId xmlns:p14="http://schemas.microsoft.com/office/powerpoint/2010/main" val="241237535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1DE7B-E659-231A-6DFF-102436FE4952}"/>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C6FF3286-83D7-F7E3-096A-B2277E375442}"/>
              </a:ext>
            </a:extLst>
          </p:cNvPr>
          <p:cNvPicPr>
            <a:picLocks noChangeAspect="1"/>
          </p:cNvPicPr>
          <p:nvPr/>
        </p:nvPicPr>
        <p:blipFill rotWithShape="1">
          <a:blip r:embed="rId2"/>
          <a:srcRect t="21174" b="41286"/>
          <a:stretch/>
        </p:blipFill>
        <p:spPr>
          <a:xfrm>
            <a:off x="0" y="0"/>
            <a:ext cx="12191980" cy="7173686"/>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B45748D5-3B59-4DDF-B4F1-38F146006F43}"/>
              </a:ext>
            </a:extLst>
          </p:cNvPr>
          <p:cNvPicPr>
            <a:picLocks noChangeAspect="1"/>
          </p:cNvPicPr>
          <p:nvPr/>
        </p:nvPicPr>
        <p:blipFill>
          <a:blip r:embed="rId3"/>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F4798DDD-0908-3A0C-9DB6-207098780631}"/>
              </a:ext>
            </a:extLst>
          </p:cNvPr>
          <p:cNvPicPr>
            <a:picLocks noChangeAspect="1"/>
          </p:cNvPicPr>
          <p:nvPr/>
        </p:nvPicPr>
        <p:blipFill>
          <a:blip r:embed="rId4"/>
          <a:stretch>
            <a:fillRect/>
          </a:stretch>
        </p:blipFill>
        <p:spPr>
          <a:xfrm>
            <a:off x="9500730" y="5816881"/>
            <a:ext cx="2311313" cy="889886"/>
          </a:xfrm>
          <a:prstGeom prst="rect">
            <a:avLst/>
          </a:prstGeom>
        </p:spPr>
      </p:pic>
      <p:sp>
        <p:nvSpPr>
          <p:cNvPr id="8" name="TextBox 7">
            <a:extLst>
              <a:ext uri="{FF2B5EF4-FFF2-40B4-BE49-F238E27FC236}">
                <a16:creationId xmlns:a16="http://schemas.microsoft.com/office/drawing/2014/main" id="{D448B1E6-746F-5D35-9395-7C8A937AA616}"/>
              </a:ext>
            </a:extLst>
          </p:cNvPr>
          <p:cNvSpPr txBox="1"/>
          <p:nvPr/>
        </p:nvSpPr>
        <p:spPr>
          <a:xfrm>
            <a:off x="5486922" y="2797340"/>
            <a:ext cx="6096000" cy="2585323"/>
          </a:xfrm>
          <a:prstGeom prst="rect">
            <a:avLst/>
          </a:prstGeom>
          <a:noFill/>
        </p:spPr>
        <p:txBody>
          <a:bodyPr wrap="square">
            <a:spAutoFit/>
          </a:bodyPr>
          <a:lstStyle/>
          <a:p>
            <a:pPr algn="l">
              <a:buNone/>
            </a:pPr>
            <a:r>
              <a:rPr lang="en-US" b="0" i="0" u="none" strike="noStrike" dirty="0">
                <a:solidFill>
                  <a:schemeClr val="bg1"/>
                </a:solidFill>
                <a:effectLst/>
                <a:latin typeface="Helvetica" pitchFamily="2" charset="0"/>
              </a:rPr>
              <a:t>Starting around 40, most people lose height with age—</a:t>
            </a:r>
            <a:r>
              <a:rPr lang="en-US" b="1" i="0" u="none" strike="noStrike" dirty="0">
                <a:solidFill>
                  <a:schemeClr val="bg1"/>
                </a:solidFill>
                <a:effectLst/>
                <a:latin typeface="Helvetica" pitchFamily="2" charset="0"/>
              </a:rPr>
              <a:t>about 1 inch for men and up to 2 inches for women by 70</a:t>
            </a:r>
            <a:r>
              <a:rPr lang="en-US" b="0" i="0" u="none" strike="noStrike" dirty="0">
                <a:solidFill>
                  <a:schemeClr val="bg1"/>
                </a:solidFill>
                <a:effectLst/>
                <a:latin typeface="Helvetica" pitchFamily="2" charset="0"/>
              </a:rPr>
              <a:t>, and more after 80.</a:t>
            </a:r>
          </a:p>
          <a:p>
            <a:pPr algn="l">
              <a:buNone/>
            </a:pPr>
            <a:endParaRPr lang="en-US" b="0" i="0" u="none" strike="noStrike" dirty="0">
              <a:solidFill>
                <a:schemeClr val="bg1"/>
              </a:solidFill>
              <a:effectLst/>
              <a:latin typeface="Helvetica" pitchFamily="2" charset="0"/>
            </a:endParaRPr>
          </a:p>
          <a:p>
            <a:pPr algn="l"/>
            <a:r>
              <a:rPr lang="en-US" b="0" i="0" u="none" strike="noStrike" dirty="0">
                <a:solidFill>
                  <a:schemeClr val="bg1"/>
                </a:solidFill>
                <a:effectLst/>
                <a:latin typeface="Helvetica" pitchFamily="2" charset="0"/>
              </a:rPr>
              <a:t>Why? </a:t>
            </a:r>
            <a:r>
              <a:rPr lang="en-US" b="1" i="0" u="none" strike="noStrike" dirty="0">
                <a:solidFill>
                  <a:schemeClr val="bg1"/>
                </a:solidFill>
                <a:effectLst/>
                <a:latin typeface="Helvetica" pitchFamily="2" charset="0"/>
              </a:rPr>
              <a:t>Bone loss, weakened muscles, and spinal compression.</a:t>
            </a:r>
          </a:p>
          <a:p>
            <a:pPr algn="l"/>
            <a:br>
              <a:rPr lang="en-US" b="0" i="0" u="none" strike="noStrike" dirty="0">
                <a:solidFill>
                  <a:schemeClr val="bg1"/>
                </a:solidFill>
                <a:effectLst/>
                <a:latin typeface="Helvetica" pitchFamily="2" charset="0"/>
              </a:rPr>
            </a:br>
            <a:r>
              <a:rPr lang="en-US" b="0" i="0" u="none" strike="noStrike" dirty="0">
                <a:solidFill>
                  <a:schemeClr val="bg1"/>
                </a:solidFill>
                <a:effectLst/>
                <a:latin typeface="Helvetica" pitchFamily="2" charset="0"/>
              </a:rPr>
              <a:t>Stay active, eat well, and build your core to help slow it down! </a:t>
            </a:r>
          </a:p>
        </p:txBody>
      </p:sp>
      <p:pic>
        <p:nvPicPr>
          <p:cNvPr id="10" name="Picture 9" descr="A group of people standing together&#10;&#10;AI-generated content may be incorrect.">
            <a:extLst>
              <a:ext uri="{FF2B5EF4-FFF2-40B4-BE49-F238E27FC236}">
                <a16:creationId xmlns:a16="http://schemas.microsoft.com/office/drawing/2014/main" id="{1EB410AB-0836-6B14-30A1-1FB44F4C509D}"/>
              </a:ext>
            </a:extLst>
          </p:cNvPr>
          <p:cNvPicPr>
            <a:picLocks noChangeAspect="1"/>
          </p:cNvPicPr>
          <p:nvPr/>
        </p:nvPicPr>
        <p:blipFill>
          <a:blip r:embed="rId5"/>
          <a:stretch>
            <a:fillRect/>
          </a:stretch>
        </p:blipFill>
        <p:spPr>
          <a:xfrm>
            <a:off x="482861" y="2978751"/>
            <a:ext cx="4521200" cy="2222500"/>
          </a:xfrm>
          <a:prstGeom prst="rect">
            <a:avLst/>
          </a:prstGeom>
        </p:spPr>
      </p:pic>
    </p:spTree>
    <p:extLst>
      <p:ext uri="{BB962C8B-B14F-4D97-AF65-F5344CB8AC3E}">
        <p14:creationId xmlns:p14="http://schemas.microsoft.com/office/powerpoint/2010/main" val="32505949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94993-CC6C-40C6-0ACB-655590F99C80}"/>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EA1869DA-5AAD-DF8B-EE96-3FCF967F9FEF}"/>
              </a:ext>
            </a:extLst>
          </p:cNvPr>
          <p:cNvPicPr>
            <a:picLocks noChangeAspect="1"/>
          </p:cNvPicPr>
          <p:nvPr/>
        </p:nvPicPr>
        <p:blipFill rotWithShape="1">
          <a:blip r:embed="rId2"/>
          <a:srcRect t="21174" b="41286"/>
          <a:stretch/>
        </p:blipFill>
        <p:spPr>
          <a:xfrm>
            <a:off x="20" y="0"/>
            <a:ext cx="12191980" cy="7173686"/>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0E88A9CB-5AC3-941E-F871-A53CEC290652}"/>
              </a:ext>
            </a:extLst>
          </p:cNvPr>
          <p:cNvPicPr>
            <a:picLocks noChangeAspect="1"/>
          </p:cNvPicPr>
          <p:nvPr/>
        </p:nvPicPr>
        <p:blipFill>
          <a:blip r:embed="rId3"/>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31C94FCB-F769-777D-9BF1-7FDDC68DD89C}"/>
              </a:ext>
            </a:extLst>
          </p:cNvPr>
          <p:cNvPicPr>
            <a:picLocks noChangeAspect="1"/>
          </p:cNvPicPr>
          <p:nvPr/>
        </p:nvPicPr>
        <p:blipFill>
          <a:blip r:embed="rId4"/>
          <a:stretch>
            <a:fillRect/>
          </a:stretch>
        </p:blipFill>
        <p:spPr>
          <a:xfrm>
            <a:off x="9500730" y="5816881"/>
            <a:ext cx="2311313" cy="889886"/>
          </a:xfrm>
          <a:prstGeom prst="rect">
            <a:avLst/>
          </a:prstGeom>
        </p:spPr>
      </p:pic>
      <p:sp>
        <p:nvSpPr>
          <p:cNvPr id="8" name="TextBox 7">
            <a:extLst>
              <a:ext uri="{FF2B5EF4-FFF2-40B4-BE49-F238E27FC236}">
                <a16:creationId xmlns:a16="http://schemas.microsoft.com/office/drawing/2014/main" id="{DFA2128B-38B2-C7AE-5AA7-7428D524FF15}"/>
              </a:ext>
            </a:extLst>
          </p:cNvPr>
          <p:cNvSpPr txBox="1"/>
          <p:nvPr/>
        </p:nvSpPr>
        <p:spPr>
          <a:xfrm>
            <a:off x="838200" y="3289353"/>
            <a:ext cx="6096000" cy="1754326"/>
          </a:xfrm>
          <a:prstGeom prst="rect">
            <a:avLst/>
          </a:prstGeom>
          <a:noFill/>
        </p:spPr>
        <p:txBody>
          <a:bodyPr wrap="square">
            <a:spAutoFit/>
          </a:bodyPr>
          <a:lstStyle/>
          <a:p>
            <a:pPr algn="l">
              <a:buNone/>
            </a:pPr>
            <a:r>
              <a:rPr lang="en-US" b="0" i="0" u="none" strike="noStrike" dirty="0">
                <a:solidFill>
                  <a:schemeClr val="bg1"/>
                </a:solidFill>
                <a:effectLst/>
                <a:latin typeface="Helvetica" pitchFamily="2" charset="0"/>
              </a:rPr>
              <a:t>Good news for women: </a:t>
            </a:r>
            <a:r>
              <a:rPr lang="en-US" b="1" i="0" u="none" strike="noStrike" dirty="0">
                <a:solidFill>
                  <a:schemeClr val="bg1"/>
                </a:solidFill>
                <a:effectLst/>
                <a:latin typeface="Helvetica" pitchFamily="2" charset="0"/>
              </a:rPr>
              <a:t>migraines often improve after menopause</a:t>
            </a:r>
            <a:r>
              <a:rPr lang="en-US" b="0" i="0" u="none" strike="noStrike" dirty="0">
                <a:solidFill>
                  <a:schemeClr val="bg1"/>
                </a:solidFill>
                <a:effectLst/>
                <a:latin typeface="Helvetica" pitchFamily="2" charset="0"/>
              </a:rPr>
              <a:t>—becoming less frequent, less intense, or even disappearing altogether.</a:t>
            </a:r>
          </a:p>
          <a:p>
            <a:pPr algn="l">
              <a:buNone/>
            </a:pPr>
            <a:endParaRPr lang="en-US" b="0" i="0" u="none" strike="noStrike" dirty="0">
              <a:solidFill>
                <a:schemeClr val="bg1"/>
              </a:solidFill>
              <a:effectLst/>
              <a:latin typeface="Helvetica" pitchFamily="2" charset="0"/>
            </a:endParaRPr>
          </a:p>
          <a:p>
            <a:pPr algn="l"/>
            <a:r>
              <a:rPr lang="en-US" b="0" i="0" u="none" strike="noStrike" dirty="0">
                <a:solidFill>
                  <a:schemeClr val="bg1"/>
                </a:solidFill>
                <a:effectLst/>
                <a:latin typeface="Helvetica" pitchFamily="2" charset="0"/>
              </a:rPr>
              <a:t>Symptoms may shift too, with fewer headaches and less nausea. Aging sometimes brings relief!</a:t>
            </a:r>
          </a:p>
        </p:txBody>
      </p:sp>
      <p:pic>
        <p:nvPicPr>
          <p:cNvPr id="10" name="Picture 9" descr="A person with her hands on her head&#10;&#10;AI-generated content may be incorrect.">
            <a:extLst>
              <a:ext uri="{FF2B5EF4-FFF2-40B4-BE49-F238E27FC236}">
                <a16:creationId xmlns:a16="http://schemas.microsoft.com/office/drawing/2014/main" id="{ECD864DC-9642-688A-D201-37B7C479A25D}"/>
              </a:ext>
            </a:extLst>
          </p:cNvPr>
          <p:cNvPicPr>
            <a:picLocks noChangeAspect="1"/>
          </p:cNvPicPr>
          <p:nvPr/>
        </p:nvPicPr>
        <p:blipFill>
          <a:blip r:embed="rId5"/>
          <a:stretch>
            <a:fillRect/>
          </a:stretch>
        </p:blipFill>
        <p:spPr>
          <a:xfrm>
            <a:off x="7772380" y="2783924"/>
            <a:ext cx="3665488" cy="2434740"/>
          </a:xfrm>
          <a:prstGeom prst="rect">
            <a:avLst/>
          </a:prstGeom>
        </p:spPr>
      </p:pic>
    </p:spTree>
    <p:extLst>
      <p:ext uri="{BB962C8B-B14F-4D97-AF65-F5344CB8AC3E}">
        <p14:creationId xmlns:p14="http://schemas.microsoft.com/office/powerpoint/2010/main" val="128161793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ABA64-CE99-8D8C-AB93-270688656CF3}"/>
            </a:ext>
          </a:extLst>
        </p:cNvPr>
        <p:cNvGrpSpPr/>
        <p:nvPr/>
      </p:nvGrpSpPr>
      <p:grpSpPr>
        <a:xfrm>
          <a:off x="0" y="0"/>
          <a:ext cx="0" cy="0"/>
          <a:chOff x="0" y="0"/>
          <a:chExt cx="0" cy="0"/>
        </a:xfrm>
      </p:grpSpPr>
      <p:pic>
        <p:nvPicPr>
          <p:cNvPr id="16" name="Content Placeholder 15" descr="A blue and white gradient&#10;&#10;Description automatically generated">
            <a:extLst>
              <a:ext uri="{FF2B5EF4-FFF2-40B4-BE49-F238E27FC236}">
                <a16:creationId xmlns:a16="http://schemas.microsoft.com/office/drawing/2014/main" id="{FDC4BABC-3EB6-DFBD-A988-3A51F57A075F}"/>
              </a:ext>
            </a:extLst>
          </p:cNvPr>
          <p:cNvPicPr>
            <a:picLocks noGrp="1" noChangeAspect="1"/>
          </p:cNvPicPr>
          <p:nvPr>
            <p:ph idx="1"/>
          </p:nvPr>
        </p:nvPicPr>
        <p:blipFill rotWithShape="1">
          <a:blip r:embed="rId3"/>
          <a:srcRect t="21174" b="41286"/>
          <a:stretch/>
        </p:blipFill>
        <p:spPr>
          <a:xfrm>
            <a:off x="9027" y="0"/>
            <a:ext cx="12191980" cy="7173686"/>
          </a:xfrm>
          <a:prstGeom prst="rect">
            <a:avLst/>
          </a:prstGeom>
        </p:spPr>
      </p:pic>
      <p:pic>
        <p:nvPicPr>
          <p:cNvPr id="8" name="Picture 7" descr="A black and white logo with text&#10;&#10;Description automatically generated">
            <a:extLst>
              <a:ext uri="{FF2B5EF4-FFF2-40B4-BE49-F238E27FC236}">
                <a16:creationId xmlns:a16="http://schemas.microsoft.com/office/drawing/2014/main" id="{0D4E38A1-4CC8-BE38-136C-E1571F34648F}"/>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9" name="Picture 8" descr="A black and white sign with white text&#10;&#10;AI-generated content may be incorrect.">
            <a:extLst>
              <a:ext uri="{FF2B5EF4-FFF2-40B4-BE49-F238E27FC236}">
                <a16:creationId xmlns:a16="http://schemas.microsoft.com/office/drawing/2014/main" id="{24CB320D-5DCA-D177-152A-0E3295072996}"/>
              </a:ext>
            </a:extLst>
          </p:cNvPr>
          <p:cNvPicPr>
            <a:picLocks noChangeAspect="1"/>
          </p:cNvPicPr>
          <p:nvPr/>
        </p:nvPicPr>
        <p:blipFill>
          <a:blip r:embed="rId5"/>
          <a:stretch>
            <a:fillRect/>
          </a:stretch>
        </p:blipFill>
        <p:spPr>
          <a:xfrm>
            <a:off x="3298937" y="194178"/>
            <a:ext cx="5591097" cy="1449197"/>
          </a:xfrm>
          <a:prstGeom prst="rect">
            <a:avLst/>
          </a:prstGeom>
        </p:spPr>
      </p:pic>
      <p:sp>
        <p:nvSpPr>
          <p:cNvPr id="2" name="TextBox 1">
            <a:extLst>
              <a:ext uri="{FF2B5EF4-FFF2-40B4-BE49-F238E27FC236}">
                <a16:creationId xmlns:a16="http://schemas.microsoft.com/office/drawing/2014/main" id="{FC1ED631-84B9-5FF2-1377-98E1467EDD89}"/>
              </a:ext>
            </a:extLst>
          </p:cNvPr>
          <p:cNvSpPr txBox="1"/>
          <p:nvPr/>
        </p:nvSpPr>
        <p:spPr>
          <a:xfrm>
            <a:off x="717999" y="2986670"/>
            <a:ext cx="4658497" cy="1785104"/>
          </a:xfrm>
          <a:prstGeom prst="rect">
            <a:avLst/>
          </a:prstGeom>
          <a:noFill/>
        </p:spPr>
        <p:txBody>
          <a:bodyPr wrap="square" lIns="91440" tIns="45720" rIns="91440" bIns="45720" rtlCol="0" anchor="t">
            <a:spAutoFit/>
          </a:bodyPr>
          <a:lstStyle/>
          <a:p>
            <a:r>
              <a:rPr lang="en-US" dirty="0">
                <a:solidFill>
                  <a:schemeClr val="bg1"/>
                </a:solidFill>
                <a:latin typeface="Helvetica" pitchFamily="2" charset="0"/>
                <a:ea typeface="+mn-lt"/>
                <a:cs typeface="+mn-lt"/>
              </a:rPr>
              <a:t>Average Lifespan Over Time:</a:t>
            </a:r>
            <a:endParaRPr lang="en-US" dirty="0">
              <a:solidFill>
                <a:schemeClr val="bg1"/>
              </a:solidFill>
              <a:latin typeface="Helvetica" pitchFamily="2" charset="0"/>
            </a:endParaRPr>
          </a:p>
          <a:p>
            <a:r>
              <a:rPr lang="en-US" dirty="0">
                <a:solidFill>
                  <a:schemeClr val="bg1"/>
                </a:solidFill>
                <a:latin typeface="Helvetica" pitchFamily="2" charset="0"/>
                <a:ea typeface="+mn-lt"/>
                <a:cs typeface="+mn-lt"/>
              </a:rPr>
              <a:t>1900: 47 years</a:t>
            </a:r>
          </a:p>
          <a:p>
            <a:r>
              <a:rPr lang="en-US" dirty="0">
                <a:solidFill>
                  <a:schemeClr val="bg1"/>
                </a:solidFill>
                <a:latin typeface="Helvetica" pitchFamily="2" charset="0"/>
                <a:ea typeface="+mn-lt"/>
                <a:cs typeface="+mn-lt"/>
              </a:rPr>
              <a:t>2022: 77.5 years</a:t>
            </a:r>
          </a:p>
          <a:p>
            <a:endParaRPr lang="en-US" sz="2000" dirty="0">
              <a:solidFill>
                <a:schemeClr val="bg1"/>
              </a:solidFill>
              <a:latin typeface="Helvetica" pitchFamily="2" charset="0"/>
              <a:ea typeface="+mn-lt"/>
              <a:cs typeface="+mn-lt"/>
            </a:endParaRPr>
          </a:p>
          <a:p>
            <a:r>
              <a:rPr lang="en-US" dirty="0">
                <a:solidFill>
                  <a:schemeClr val="bg1"/>
                </a:solidFill>
                <a:latin typeface="Helvetica" pitchFamily="2" charset="0"/>
                <a:ea typeface="+mn-lt"/>
                <a:cs typeface="+mn-lt"/>
              </a:rPr>
              <a:t>Increase: +30.5 years over 120+ years (~0.25 years per year)</a:t>
            </a:r>
            <a:endParaRPr lang="en-US" dirty="0">
              <a:solidFill>
                <a:schemeClr val="bg1"/>
              </a:solidFill>
              <a:latin typeface="Helvetica" pitchFamily="2" charset="0"/>
            </a:endParaRPr>
          </a:p>
        </p:txBody>
      </p:sp>
      <p:graphicFrame>
        <p:nvGraphicFramePr>
          <p:cNvPr id="5" name="Chart 4" descr="Chart type: Clustered Column. 'Lifespan'&#10;&#10;Description automatically generated">
            <a:extLst>
              <a:ext uri="{FF2B5EF4-FFF2-40B4-BE49-F238E27FC236}">
                <a16:creationId xmlns:a16="http://schemas.microsoft.com/office/drawing/2014/main" id="{079353EC-92A2-574E-6989-E7D59A36303C}"/>
              </a:ext>
            </a:extLst>
          </p:cNvPr>
          <p:cNvGraphicFramePr>
            <a:graphicFrameLocks/>
          </p:cNvGraphicFramePr>
          <p:nvPr>
            <p:extLst>
              <p:ext uri="{D42A27DB-BD31-4B8C-83A1-F6EECF244321}">
                <p14:modId xmlns:p14="http://schemas.microsoft.com/office/powerpoint/2010/main" val="4278034539"/>
              </p:ext>
            </p:extLst>
          </p:nvPr>
        </p:nvGraphicFramePr>
        <p:xfrm>
          <a:off x="6096000" y="2254594"/>
          <a:ext cx="5080034" cy="30953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8467349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C2C5E-894E-B1CA-4172-A815FE519E11}"/>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8A6E56FD-CF6F-E94E-7103-055CDCD58AB4}"/>
              </a:ext>
            </a:extLst>
          </p:cNvPr>
          <p:cNvPicPr>
            <a:picLocks noChangeAspect="1"/>
          </p:cNvPicPr>
          <p:nvPr/>
        </p:nvPicPr>
        <p:blipFill rotWithShape="1">
          <a:blip r:embed="rId2"/>
          <a:srcRect t="21174" b="41286"/>
          <a:stretch/>
        </p:blipFill>
        <p:spPr>
          <a:xfrm>
            <a:off x="0" y="0"/>
            <a:ext cx="12191980" cy="7173686"/>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98A26AF2-96D4-C1E8-15DD-B172CB111378}"/>
              </a:ext>
            </a:extLst>
          </p:cNvPr>
          <p:cNvPicPr>
            <a:picLocks noChangeAspect="1"/>
          </p:cNvPicPr>
          <p:nvPr/>
        </p:nvPicPr>
        <p:blipFill>
          <a:blip r:embed="rId3"/>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E34AEA33-5AC8-3D06-9D62-B76FE8757A71}"/>
              </a:ext>
            </a:extLst>
          </p:cNvPr>
          <p:cNvPicPr>
            <a:picLocks noChangeAspect="1"/>
          </p:cNvPicPr>
          <p:nvPr/>
        </p:nvPicPr>
        <p:blipFill>
          <a:blip r:embed="rId4"/>
          <a:stretch>
            <a:fillRect/>
          </a:stretch>
        </p:blipFill>
        <p:spPr>
          <a:xfrm>
            <a:off x="9500730" y="5816881"/>
            <a:ext cx="2311313" cy="889886"/>
          </a:xfrm>
          <a:prstGeom prst="rect">
            <a:avLst/>
          </a:prstGeom>
        </p:spPr>
      </p:pic>
      <p:sp>
        <p:nvSpPr>
          <p:cNvPr id="8" name="TextBox 7">
            <a:extLst>
              <a:ext uri="{FF2B5EF4-FFF2-40B4-BE49-F238E27FC236}">
                <a16:creationId xmlns:a16="http://schemas.microsoft.com/office/drawing/2014/main" id="{620360F1-B0F9-90D0-C251-795A915E2E5B}"/>
              </a:ext>
            </a:extLst>
          </p:cNvPr>
          <p:cNvSpPr txBox="1"/>
          <p:nvPr/>
        </p:nvSpPr>
        <p:spPr>
          <a:xfrm>
            <a:off x="5486922" y="2847132"/>
            <a:ext cx="6096000" cy="2308324"/>
          </a:xfrm>
          <a:prstGeom prst="rect">
            <a:avLst/>
          </a:prstGeom>
          <a:noFill/>
        </p:spPr>
        <p:txBody>
          <a:bodyPr wrap="square">
            <a:spAutoFit/>
          </a:bodyPr>
          <a:lstStyle/>
          <a:p>
            <a:pPr algn="l">
              <a:buNone/>
            </a:pPr>
            <a:r>
              <a:rPr lang="en-US" b="0" i="0" u="none" strike="noStrike" dirty="0">
                <a:solidFill>
                  <a:schemeClr val="bg1"/>
                </a:solidFill>
                <a:effectLst/>
                <a:latin typeface="Helvetica" pitchFamily="2" charset="0"/>
              </a:rPr>
              <a:t>Even after braces, it’s common for </a:t>
            </a:r>
            <a:r>
              <a:rPr lang="en-US" b="1" i="0" u="none" strike="noStrike" dirty="0">
                <a:solidFill>
                  <a:schemeClr val="bg1"/>
                </a:solidFill>
                <a:effectLst/>
                <a:latin typeface="Helvetica" pitchFamily="2" charset="0"/>
              </a:rPr>
              <a:t>lower teeth to become crooked with age</a:t>
            </a:r>
            <a:r>
              <a:rPr lang="en-US" b="0" i="0" u="none" strike="noStrike" dirty="0">
                <a:solidFill>
                  <a:schemeClr val="bg1"/>
                </a:solidFill>
                <a:effectLst/>
                <a:latin typeface="Helvetica" pitchFamily="2" charset="0"/>
              </a:rPr>
              <a:t>.</a:t>
            </a:r>
          </a:p>
          <a:p>
            <a:pPr algn="l">
              <a:buNone/>
            </a:pPr>
            <a:endParaRPr lang="en-US" b="0" i="0" u="none" strike="noStrike" dirty="0">
              <a:solidFill>
                <a:schemeClr val="bg1"/>
              </a:solidFill>
              <a:effectLst/>
              <a:latin typeface="Helvetica" pitchFamily="2" charset="0"/>
            </a:endParaRPr>
          </a:p>
          <a:p>
            <a:pPr algn="l">
              <a:buNone/>
            </a:pPr>
            <a:r>
              <a:rPr lang="en-US" b="0" i="0" u="none" strike="noStrike" dirty="0">
                <a:solidFill>
                  <a:schemeClr val="bg1"/>
                </a:solidFill>
                <a:effectLst/>
                <a:latin typeface="Helvetica" pitchFamily="2" charset="0"/>
              </a:rPr>
              <a:t>Why? Tooth loss, gum disease, or years of grinding can cause them to </a:t>
            </a:r>
            <a:r>
              <a:rPr lang="en-US" b="1" i="0" u="none" strike="noStrike" dirty="0">
                <a:solidFill>
                  <a:schemeClr val="bg1"/>
                </a:solidFill>
                <a:effectLst/>
                <a:latin typeface="Helvetica" pitchFamily="2" charset="0"/>
              </a:rPr>
              <a:t>“shift and drift,”</a:t>
            </a:r>
            <a:r>
              <a:rPr lang="en-US" b="0" i="0" u="none" strike="noStrike" dirty="0">
                <a:solidFill>
                  <a:schemeClr val="bg1"/>
                </a:solidFill>
                <a:effectLst/>
                <a:latin typeface="Helvetica" pitchFamily="2" charset="0"/>
              </a:rPr>
              <a:t> especially on the bottom row.</a:t>
            </a:r>
          </a:p>
          <a:p>
            <a:pPr algn="l">
              <a:buNone/>
            </a:pPr>
            <a:endParaRPr lang="en-US" b="0" i="0" u="none" strike="noStrike" dirty="0">
              <a:solidFill>
                <a:schemeClr val="bg1"/>
              </a:solidFill>
              <a:effectLst/>
              <a:latin typeface="Helvetica" pitchFamily="2" charset="0"/>
            </a:endParaRPr>
          </a:p>
          <a:p>
            <a:pPr algn="l"/>
            <a:r>
              <a:rPr lang="en-US" b="0" i="0" u="none" strike="noStrike" dirty="0">
                <a:solidFill>
                  <a:schemeClr val="bg1"/>
                </a:solidFill>
                <a:effectLst/>
                <a:latin typeface="Helvetica" pitchFamily="2" charset="0"/>
              </a:rPr>
              <a:t>Aging smiles come with a few curveballs! </a:t>
            </a:r>
          </a:p>
        </p:txBody>
      </p:sp>
      <p:pic>
        <p:nvPicPr>
          <p:cNvPr id="10" name="Picture 9">
            <a:extLst>
              <a:ext uri="{FF2B5EF4-FFF2-40B4-BE49-F238E27FC236}">
                <a16:creationId xmlns:a16="http://schemas.microsoft.com/office/drawing/2014/main" id="{7158E6C3-9A12-57C2-64DE-CBF60CD5203A}"/>
              </a:ext>
            </a:extLst>
          </p:cNvPr>
          <p:cNvPicPr>
            <a:picLocks noChangeAspect="1"/>
          </p:cNvPicPr>
          <p:nvPr/>
        </p:nvPicPr>
        <p:blipFill>
          <a:blip r:embed="rId5"/>
          <a:stretch>
            <a:fillRect/>
          </a:stretch>
        </p:blipFill>
        <p:spPr>
          <a:xfrm>
            <a:off x="838200" y="2847132"/>
            <a:ext cx="4381500" cy="2286000"/>
          </a:xfrm>
          <a:prstGeom prst="rect">
            <a:avLst/>
          </a:prstGeom>
        </p:spPr>
      </p:pic>
    </p:spTree>
    <p:extLst>
      <p:ext uri="{BB962C8B-B14F-4D97-AF65-F5344CB8AC3E}">
        <p14:creationId xmlns:p14="http://schemas.microsoft.com/office/powerpoint/2010/main" val="214494945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C411B-CE1D-12E1-BEDC-FF6B9D8DF0A5}"/>
            </a:ext>
          </a:extLst>
        </p:cNvPr>
        <p:cNvGrpSpPr/>
        <p:nvPr/>
      </p:nvGrpSpPr>
      <p:grpSpPr>
        <a:xfrm>
          <a:off x="0" y="0"/>
          <a:ext cx="0" cy="0"/>
          <a:chOff x="0" y="0"/>
          <a:chExt cx="0" cy="0"/>
        </a:xfrm>
      </p:grpSpPr>
      <p:pic>
        <p:nvPicPr>
          <p:cNvPr id="16" name="Content Placeholder 15" descr="A blue and white gradient&#10;&#10;Description automatically generated">
            <a:extLst>
              <a:ext uri="{FF2B5EF4-FFF2-40B4-BE49-F238E27FC236}">
                <a16:creationId xmlns:a16="http://schemas.microsoft.com/office/drawing/2014/main" id="{D695406E-B68B-8656-418A-1321947CE804}"/>
              </a:ext>
            </a:extLst>
          </p:cNvPr>
          <p:cNvPicPr>
            <a:picLocks noGrp="1" noChangeAspect="1"/>
          </p:cNvPicPr>
          <p:nvPr>
            <p:ph idx="1"/>
          </p:nvPr>
        </p:nvPicPr>
        <p:blipFill rotWithShape="1">
          <a:blip r:embed="rId3"/>
          <a:srcRect t="21174" b="41286"/>
          <a:stretch/>
        </p:blipFill>
        <p:spPr>
          <a:xfrm>
            <a:off x="0" y="0"/>
            <a:ext cx="12191980" cy="7173686"/>
          </a:xfrm>
          <a:prstGeom prst="rect">
            <a:avLst/>
          </a:prstGeom>
        </p:spPr>
      </p:pic>
      <p:pic>
        <p:nvPicPr>
          <p:cNvPr id="8" name="Picture 7" descr="A black and white logo with text&#10;&#10;Description automatically generated">
            <a:extLst>
              <a:ext uri="{FF2B5EF4-FFF2-40B4-BE49-F238E27FC236}">
                <a16:creationId xmlns:a16="http://schemas.microsoft.com/office/drawing/2014/main" id="{2B509F55-1399-C09B-CDF1-1C757FE120FC}"/>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9" name="Picture 8" descr="A black and white sign with white text&#10;&#10;AI-generated content may be incorrect.">
            <a:extLst>
              <a:ext uri="{FF2B5EF4-FFF2-40B4-BE49-F238E27FC236}">
                <a16:creationId xmlns:a16="http://schemas.microsoft.com/office/drawing/2014/main" id="{589CFD79-F039-891C-A316-C92D4B576947}"/>
              </a:ext>
            </a:extLst>
          </p:cNvPr>
          <p:cNvPicPr>
            <a:picLocks noChangeAspect="1"/>
          </p:cNvPicPr>
          <p:nvPr/>
        </p:nvPicPr>
        <p:blipFill>
          <a:blip r:embed="rId5"/>
          <a:stretch>
            <a:fillRect/>
          </a:stretch>
        </p:blipFill>
        <p:spPr>
          <a:xfrm>
            <a:off x="3298937" y="194178"/>
            <a:ext cx="5591097" cy="1449197"/>
          </a:xfrm>
          <a:prstGeom prst="rect">
            <a:avLst/>
          </a:prstGeom>
        </p:spPr>
      </p:pic>
      <p:sp>
        <p:nvSpPr>
          <p:cNvPr id="2" name="TextBox 1">
            <a:extLst>
              <a:ext uri="{FF2B5EF4-FFF2-40B4-BE49-F238E27FC236}">
                <a16:creationId xmlns:a16="http://schemas.microsoft.com/office/drawing/2014/main" id="{2C54350B-C4D5-ACD0-D82D-CE4A20B6407C}"/>
              </a:ext>
            </a:extLst>
          </p:cNvPr>
          <p:cNvSpPr txBox="1"/>
          <p:nvPr/>
        </p:nvSpPr>
        <p:spPr>
          <a:xfrm>
            <a:off x="1029132" y="2743200"/>
            <a:ext cx="4658436" cy="1200329"/>
          </a:xfrm>
          <a:prstGeom prst="rect">
            <a:avLst/>
          </a:prstGeom>
          <a:noFill/>
        </p:spPr>
        <p:txBody>
          <a:bodyPr wrap="square" lIns="91440" tIns="45720" rIns="91440" bIns="45720" rtlCol="0" anchor="t">
            <a:spAutoFit/>
          </a:bodyPr>
          <a:lstStyle/>
          <a:p>
            <a:r>
              <a:rPr lang="en-US" dirty="0">
                <a:solidFill>
                  <a:schemeClr val="bg1"/>
                </a:solidFill>
                <a:latin typeface="Helvetica" pitchFamily="2" charset="0"/>
              </a:rPr>
              <a:t>Smart watches are filled with health metrics to keep you in the know. You can monitor your heart rate, respiratory rate, blood oxygen levels and sleep duration.</a:t>
            </a:r>
          </a:p>
        </p:txBody>
      </p:sp>
      <p:pic>
        <p:nvPicPr>
          <p:cNvPr id="4" name="Picture 3" descr="A close up of a smart watch&#10;&#10;AI-generated content may be incorrect.">
            <a:extLst>
              <a:ext uri="{FF2B5EF4-FFF2-40B4-BE49-F238E27FC236}">
                <a16:creationId xmlns:a16="http://schemas.microsoft.com/office/drawing/2014/main" id="{F4274611-6B46-39D7-A7EB-26D1824E7E1D}"/>
              </a:ext>
            </a:extLst>
          </p:cNvPr>
          <p:cNvPicPr>
            <a:picLocks noChangeAspect="1"/>
          </p:cNvPicPr>
          <p:nvPr/>
        </p:nvPicPr>
        <p:blipFill>
          <a:blip r:embed="rId6"/>
          <a:stretch>
            <a:fillRect/>
          </a:stretch>
        </p:blipFill>
        <p:spPr>
          <a:xfrm>
            <a:off x="8676733" y="2050324"/>
            <a:ext cx="2486136" cy="2757351"/>
          </a:xfrm>
          <a:prstGeom prst="rect">
            <a:avLst/>
          </a:prstGeom>
        </p:spPr>
      </p:pic>
      <p:pic>
        <p:nvPicPr>
          <p:cNvPr id="6" name="Picture 5" descr="A black watch with a black band&#10;&#10;AI-generated content may be incorrect.">
            <a:extLst>
              <a:ext uri="{FF2B5EF4-FFF2-40B4-BE49-F238E27FC236}">
                <a16:creationId xmlns:a16="http://schemas.microsoft.com/office/drawing/2014/main" id="{AFB747C7-EDE9-C88A-7CA2-1404C6A6F52D}"/>
              </a:ext>
            </a:extLst>
          </p:cNvPr>
          <p:cNvPicPr>
            <a:picLocks noChangeAspect="1"/>
          </p:cNvPicPr>
          <p:nvPr/>
        </p:nvPicPr>
        <p:blipFill>
          <a:blip r:embed="rId7"/>
          <a:stretch>
            <a:fillRect/>
          </a:stretch>
        </p:blipFill>
        <p:spPr>
          <a:xfrm>
            <a:off x="5551693" y="3949415"/>
            <a:ext cx="2330013" cy="2757352"/>
          </a:xfrm>
          <a:prstGeom prst="rect">
            <a:avLst/>
          </a:prstGeom>
        </p:spPr>
      </p:pic>
    </p:spTree>
    <p:extLst>
      <p:ext uri="{BB962C8B-B14F-4D97-AF65-F5344CB8AC3E}">
        <p14:creationId xmlns:p14="http://schemas.microsoft.com/office/powerpoint/2010/main" val="90748715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F776D-7EE0-7382-3DAA-5E56718D2945}"/>
            </a:ext>
          </a:extLst>
        </p:cNvPr>
        <p:cNvGrpSpPr/>
        <p:nvPr/>
      </p:nvGrpSpPr>
      <p:grpSpPr>
        <a:xfrm>
          <a:off x="0" y="0"/>
          <a:ext cx="0" cy="0"/>
          <a:chOff x="0" y="0"/>
          <a:chExt cx="0" cy="0"/>
        </a:xfrm>
      </p:grpSpPr>
      <p:pic>
        <p:nvPicPr>
          <p:cNvPr id="16" name="Content Placeholder 15" descr="A blue and white gradient&#10;&#10;Description automatically generated">
            <a:extLst>
              <a:ext uri="{FF2B5EF4-FFF2-40B4-BE49-F238E27FC236}">
                <a16:creationId xmlns:a16="http://schemas.microsoft.com/office/drawing/2014/main" id="{6824E25F-8C82-4AC9-8FA9-02F13C55166E}"/>
              </a:ext>
            </a:extLst>
          </p:cNvPr>
          <p:cNvPicPr>
            <a:picLocks noGrp="1" noChangeAspect="1"/>
          </p:cNvPicPr>
          <p:nvPr>
            <p:ph idx="1"/>
          </p:nvPr>
        </p:nvPicPr>
        <p:blipFill rotWithShape="1">
          <a:blip r:embed="rId3"/>
          <a:srcRect t="21174" b="41286"/>
          <a:stretch/>
        </p:blipFill>
        <p:spPr>
          <a:xfrm>
            <a:off x="20" y="0"/>
            <a:ext cx="12191980" cy="7173686"/>
          </a:xfrm>
          <a:prstGeom prst="rect">
            <a:avLst/>
          </a:prstGeom>
        </p:spPr>
      </p:pic>
      <p:pic>
        <p:nvPicPr>
          <p:cNvPr id="8" name="Picture 7" descr="A black and white logo with text&#10;&#10;Description automatically generated">
            <a:extLst>
              <a:ext uri="{FF2B5EF4-FFF2-40B4-BE49-F238E27FC236}">
                <a16:creationId xmlns:a16="http://schemas.microsoft.com/office/drawing/2014/main" id="{8FE7F6A4-1A10-2FDC-6882-656DFC1DE3FF}"/>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9" name="Picture 8" descr="A black and white sign with white text&#10;&#10;AI-generated content may be incorrect.">
            <a:extLst>
              <a:ext uri="{FF2B5EF4-FFF2-40B4-BE49-F238E27FC236}">
                <a16:creationId xmlns:a16="http://schemas.microsoft.com/office/drawing/2014/main" id="{8D3A135D-7411-84D5-38A3-9F8BFDA86A3E}"/>
              </a:ext>
            </a:extLst>
          </p:cNvPr>
          <p:cNvPicPr>
            <a:picLocks noChangeAspect="1"/>
          </p:cNvPicPr>
          <p:nvPr/>
        </p:nvPicPr>
        <p:blipFill>
          <a:blip r:embed="rId5"/>
          <a:stretch>
            <a:fillRect/>
          </a:stretch>
        </p:blipFill>
        <p:spPr>
          <a:xfrm>
            <a:off x="3298937" y="194178"/>
            <a:ext cx="5591097" cy="1449197"/>
          </a:xfrm>
          <a:prstGeom prst="rect">
            <a:avLst/>
          </a:prstGeom>
        </p:spPr>
      </p:pic>
      <p:sp>
        <p:nvSpPr>
          <p:cNvPr id="2" name="TextBox 1">
            <a:extLst>
              <a:ext uri="{FF2B5EF4-FFF2-40B4-BE49-F238E27FC236}">
                <a16:creationId xmlns:a16="http://schemas.microsoft.com/office/drawing/2014/main" id="{018DFB1A-ABD9-19F0-0EEF-4218F033C5B7}"/>
              </a:ext>
            </a:extLst>
          </p:cNvPr>
          <p:cNvSpPr txBox="1"/>
          <p:nvPr/>
        </p:nvSpPr>
        <p:spPr>
          <a:xfrm>
            <a:off x="746690" y="2318269"/>
            <a:ext cx="4605251" cy="1754326"/>
          </a:xfrm>
          <a:prstGeom prst="rect">
            <a:avLst/>
          </a:prstGeom>
          <a:noFill/>
        </p:spPr>
        <p:txBody>
          <a:bodyPr wrap="square" lIns="91440" tIns="45720" rIns="91440" bIns="45720" rtlCol="0" anchor="t">
            <a:spAutoFit/>
          </a:bodyPr>
          <a:lstStyle/>
          <a:p>
            <a:r>
              <a:rPr lang="en-US" dirty="0">
                <a:solidFill>
                  <a:schemeClr val="bg1"/>
                </a:solidFill>
                <a:latin typeface="Helvetica" pitchFamily="2" charset="0"/>
                <a:ea typeface="+mn-lt"/>
                <a:cs typeface="+mn-lt"/>
              </a:rPr>
              <a:t>Oura rings provide wearable technology designed to track heart rate, stress levels, sleep stages and potential indicators of illness. This data may support personalized health insights and wellness monitoring.</a:t>
            </a:r>
          </a:p>
          <a:p>
            <a:endParaRPr lang="en-US" dirty="0"/>
          </a:p>
        </p:txBody>
      </p:sp>
      <p:pic>
        <p:nvPicPr>
          <p:cNvPr id="4" name="Picture 3" descr="A silver ring with a black background&#10;&#10;AI-generated content may be incorrect.">
            <a:extLst>
              <a:ext uri="{FF2B5EF4-FFF2-40B4-BE49-F238E27FC236}">
                <a16:creationId xmlns:a16="http://schemas.microsoft.com/office/drawing/2014/main" id="{CF14BFC8-155E-4695-9B37-AE3E9BD8E1D4}"/>
              </a:ext>
            </a:extLst>
          </p:cNvPr>
          <p:cNvPicPr>
            <a:picLocks noChangeAspect="1"/>
          </p:cNvPicPr>
          <p:nvPr/>
        </p:nvPicPr>
        <p:blipFill>
          <a:blip r:embed="rId6"/>
          <a:stretch>
            <a:fillRect/>
          </a:stretch>
        </p:blipFill>
        <p:spPr>
          <a:xfrm>
            <a:off x="5132483" y="3844033"/>
            <a:ext cx="3088848" cy="2579697"/>
          </a:xfrm>
          <a:prstGeom prst="rect">
            <a:avLst/>
          </a:prstGeom>
        </p:spPr>
      </p:pic>
      <p:pic>
        <p:nvPicPr>
          <p:cNvPr id="6" name="Picture 5" descr="A gold ring with lights&#10;&#10;AI-generated content may be incorrect.">
            <a:extLst>
              <a:ext uri="{FF2B5EF4-FFF2-40B4-BE49-F238E27FC236}">
                <a16:creationId xmlns:a16="http://schemas.microsoft.com/office/drawing/2014/main" id="{13FE836F-F1DB-F8B7-AB65-13BD45CBE9E0}"/>
              </a:ext>
            </a:extLst>
          </p:cNvPr>
          <p:cNvPicPr>
            <a:picLocks noChangeAspect="1"/>
          </p:cNvPicPr>
          <p:nvPr/>
        </p:nvPicPr>
        <p:blipFill>
          <a:blip r:embed="rId7"/>
          <a:stretch>
            <a:fillRect/>
          </a:stretch>
        </p:blipFill>
        <p:spPr>
          <a:xfrm>
            <a:off x="8127921" y="2226932"/>
            <a:ext cx="2212764" cy="2181598"/>
          </a:xfrm>
          <a:prstGeom prst="rect">
            <a:avLst/>
          </a:prstGeom>
        </p:spPr>
      </p:pic>
    </p:spTree>
    <p:extLst>
      <p:ext uri="{BB962C8B-B14F-4D97-AF65-F5344CB8AC3E}">
        <p14:creationId xmlns:p14="http://schemas.microsoft.com/office/powerpoint/2010/main" val="62568178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2F6B2-AC3E-62C5-60BC-91429A4AEDA3}"/>
            </a:ext>
          </a:extLst>
        </p:cNvPr>
        <p:cNvGrpSpPr/>
        <p:nvPr/>
      </p:nvGrpSpPr>
      <p:grpSpPr>
        <a:xfrm>
          <a:off x="0" y="0"/>
          <a:ext cx="0" cy="0"/>
          <a:chOff x="0" y="0"/>
          <a:chExt cx="0" cy="0"/>
        </a:xfrm>
      </p:grpSpPr>
      <p:pic>
        <p:nvPicPr>
          <p:cNvPr id="16" name="Content Placeholder 15" descr="A blue and white gradient&#10;&#10;Description automatically generated">
            <a:extLst>
              <a:ext uri="{FF2B5EF4-FFF2-40B4-BE49-F238E27FC236}">
                <a16:creationId xmlns:a16="http://schemas.microsoft.com/office/drawing/2014/main" id="{33FA0F18-9730-7891-D63E-0B2F084BEED4}"/>
              </a:ext>
            </a:extLst>
          </p:cNvPr>
          <p:cNvPicPr>
            <a:picLocks noGrp="1" noChangeAspect="1"/>
          </p:cNvPicPr>
          <p:nvPr>
            <p:ph idx="1"/>
          </p:nvPr>
        </p:nvPicPr>
        <p:blipFill rotWithShape="1">
          <a:blip r:embed="rId3"/>
          <a:srcRect t="21174" b="41286"/>
          <a:stretch/>
        </p:blipFill>
        <p:spPr>
          <a:xfrm>
            <a:off x="-1505" y="0"/>
            <a:ext cx="12191980" cy="7173686"/>
          </a:xfrm>
          <a:prstGeom prst="rect">
            <a:avLst/>
          </a:prstGeom>
        </p:spPr>
      </p:pic>
      <p:pic>
        <p:nvPicPr>
          <p:cNvPr id="8" name="Picture 7" descr="A black and white logo with text&#10;&#10;Description automatically generated">
            <a:extLst>
              <a:ext uri="{FF2B5EF4-FFF2-40B4-BE49-F238E27FC236}">
                <a16:creationId xmlns:a16="http://schemas.microsoft.com/office/drawing/2014/main" id="{05EA1482-885E-55A6-814B-C8BBBC223F69}"/>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9" name="Picture 8" descr="A black and white sign with white text&#10;&#10;AI-generated content may be incorrect.">
            <a:extLst>
              <a:ext uri="{FF2B5EF4-FFF2-40B4-BE49-F238E27FC236}">
                <a16:creationId xmlns:a16="http://schemas.microsoft.com/office/drawing/2014/main" id="{363C0F6D-4E8B-DE74-2643-A16A4037C4E7}"/>
              </a:ext>
            </a:extLst>
          </p:cNvPr>
          <p:cNvPicPr>
            <a:picLocks noChangeAspect="1"/>
          </p:cNvPicPr>
          <p:nvPr/>
        </p:nvPicPr>
        <p:blipFill>
          <a:blip r:embed="rId5"/>
          <a:stretch>
            <a:fillRect/>
          </a:stretch>
        </p:blipFill>
        <p:spPr>
          <a:xfrm>
            <a:off x="3298937" y="194178"/>
            <a:ext cx="5591097" cy="1449197"/>
          </a:xfrm>
          <a:prstGeom prst="rect">
            <a:avLst/>
          </a:prstGeom>
        </p:spPr>
      </p:pic>
      <p:sp>
        <p:nvSpPr>
          <p:cNvPr id="2" name="TextBox 1">
            <a:extLst>
              <a:ext uri="{FF2B5EF4-FFF2-40B4-BE49-F238E27FC236}">
                <a16:creationId xmlns:a16="http://schemas.microsoft.com/office/drawing/2014/main" id="{D476357C-2492-E03C-3242-FCBC6BFA9822}"/>
              </a:ext>
            </a:extLst>
          </p:cNvPr>
          <p:cNvSpPr txBox="1"/>
          <p:nvPr/>
        </p:nvSpPr>
        <p:spPr>
          <a:xfrm>
            <a:off x="1047404" y="2992582"/>
            <a:ext cx="6001789" cy="1754326"/>
          </a:xfrm>
          <a:prstGeom prst="rect">
            <a:avLst/>
          </a:prstGeom>
          <a:noFill/>
        </p:spPr>
        <p:txBody>
          <a:bodyPr wrap="square" lIns="91440" tIns="45720" rIns="91440" bIns="45720" rtlCol="0" anchor="t">
            <a:spAutoFit/>
          </a:bodyPr>
          <a:lstStyle/>
          <a:p>
            <a:r>
              <a:rPr lang="en-US" dirty="0">
                <a:solidFill>
                  <a:schemeClr val="bg1"/>
                </a:solidFill>
                <a:latin typeface="Helvetica" pitchFamily="2" charset="0"/>
                <a:ea typeface="+mn-lt"/>
                <a:cs typeface="+mn-lt"/>
              </a:rPr>
              <a:t>Microfluidic patches enable noninvasive, real-time sweat analysis, offering insights into hydration, glucose levels, stress and other biomarkers. This technology has potential applications in early detection and personalized healthcare.</a:t>
            </a:r>
          </a:p>
          <a:p>
            <a:endParaRPr lang="en-US" dirty="0"/>
          </a:p>
        </p:txBody>
      </p:sp>
      <p:pic>
        <p:nvPicPr>
          <p:cNvPr id="4" name="Picture 3">
            <a:extLst>
              <a:ext uri="{FF2B5EF4-FFF2-40B4-BE49-F238E27FC236}">
                <a16:creationId xmlns:a16="http://schemas.microsoft.com/office/drawing/2014/main" id="{D602D33B-8BBA-205E-2F9D-841B3DC21088}"/>
              </a:ext>
            </a:extLst>
          </p:cNvPr>
          <p:cNvPicPr>
            <a:picLocks noChangeAspect="1"/>
          </p:cNvPicPr>
          <p:nvPr/>
        </p:nvPicPr>
        <p:blipFill>
          <a:blip r:embed="rId6"/>
          <a:stretch>
            <a:fillRect/>
          </a:stretch>
        </p:blipFill>
        <p:spPr>
          <a:xfrm>
            <a:off x="7363326" y="2606762"/>
            <a:ext cx="3657600" cy="2743200"/>
          </a:xfrm>
          <a:prstGeom prst="rect">
            <a:avLst/>
          </a:prstGeom>
        </p:spPr>
      </p:pic>
    </p:spTree>
    <p:extLst>
      <p:ext uri="{BB962C8B-B14F-4D97-AF65-F5344CB8AC3E}">
        <p14:creationId xmlns:p14="http://schemas.microsoft.com/office/powerpoint/2010/main" val="31150185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3D053-2F43-5B38-10A3-54D384BC384C}"/>
            </a:ext>
          </a:extLst>
        </p:cNvPr>
        <p:cNvGrpSpPr/>
        <p:nvPr/>
      </p:nvGrpSpPr>
      <p:grpSpPr>
        <a:xfrm>
          <a:off x="0" y="0"/>
          <a:ext cx="0" cy="0"/>
          <a:chOff x="0" y="0"/>
          <a:chExt cx="0" cy="0"/>
        </a:xfrm>
      </p:grpSpPr>
      <p:pic>
        <p:nvPicPr>
          <p:cNvPr id="16" name="Content Placeholder 15" descr="A blue and white gradient&#10;&#10;Description automatically generated">
            <a:extLst>
              <a:ext uri="{FF2B5EF4-FFF2-40B4-BE49-F238E27FC236}">
                <a16:creationId xmlns:a16="http://schemas.microsoft.com/office/drawing/2014/main" id="{DCAD0720-37A5-5279-D7E1-F7FCED1FC006}"/>
              </a:ext>
            </a:extLst>
          </p:cNvPr>
          <p:cNvPicPr>
            <a:picLocks noGrp="1" noChangeAspect="1"/>
          </p:cNvPicPr>
          <p:nvPr>
            <p:ph idx="1"/>
          </p:nvPr>
        </p:nvPicPr>
        <p:blipFill rotWithShape="1">
          <a:blip r:embed="rId3"/>
          <a:srcRect t="21174" b="41286"/>
          <a:stretch/>
        </p:blipFill>
        <p:spPr>
          <a:xfrm>
            <a:off x="20" y="-16042"/>
            <a:ext cx="12191980" cy="7173686"/>
          </a:xfrm>
          <a:prstGeom prst="rect">
            <a:avLst/>
          </a:prstGeom>
        </p:spPr>
      </p:pic>
      <p:pic>
        <p:nvPicPr>
          <p:cNvPr id="8" name="Picture 7" descr="A black and white logo with text&#10;&#10;Description automatically generated">
            <a:extLst>
              <a:ext uri="{FF2B5EF4-FFF2-40B4-BE49-F238E27FC236}">
                <a16:creationId xmlns:a16="http://schemas.microsoft.com/office/drawing/2014/main" id="{0F7D2622-ED20-06D0-B623-B05BFABC673A}"/>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9" name="Picture 8" descr="A black and white sign with white text&#10;&#10;AI-generated content may be incorrect.">
            <a:extLst>
              <a:ext uri="{FF2B5EF4-FFF2-40B4-BE49-F238E27FC236}">
                <a16:creationId xmlns:a16="http://schemas.microsoft.com/office/drawing/2014/main" id="{4EE836E6-1548-E59B-1C21-7EEAF0810637}"/>
              </a:ext>
            </a:extLst>
          </p:cNvPr>
          <p:cNvPicPr>
            <a:picLocks noChangeAspect="1"/>
          </p:cNvPicPr>
          <p:nvPr/>
        </p:nvPicPr>
        <p:blipFill>
          <a:blip r:embed="rId5"/>
          <a:stretch>
            <a:fillRect/>
          </a:stretch>
        </p:blipFill>
        <p:spPr>
          <a:xfrm>
            <a:off x="3298937" y="194178"/>
            <a:ext cx="5591097" cy="1449197"/>
          </a:xfrm>
          <a:prstGeom prst="rect">
            <a:avLst/>
          </a:prstGeom>
        </p:spPr>
      </p:pic>
      <p:sp>
        <p:nvSpPr>
          <p:cNvPr id="2" name="TextBox 1">
            <a:extLst>
              <a:ext uri="{FF2B5EF4-FFF2-40B4-BE49-F238E27FC236}">
                <a16:creationId xmlns:a16="http://schemas.microsoft.com/office/drawing/2014/main" id="{E4D158C1-A2C3-D06B-8881-DEEA645381E1}"/>
              </a:ext>
            </a:extLst>
          </p:cNvPr>
          <p:cNvSpPr txBox="1"/>
          <p:nvPr/>
        </p:nvSpPr>
        <p:spPr>
          <a:xfrm>
            <a:off x="1138989" y="2646947"/>
            <a:ext cx="5438274" cy="1200329"/>
          </a:xfrm>
          <a:prstGeom prst="rect">
            <a:avLst/>
          </a:prstGeom>
          <a:noFill/>
        </p:spPr>
        <p:txBody>
          <a:bodyPr wrap="square" rtlCol="0">
            <a:spAutoFit/>
          </a:bodyPr>
          <a:lstStyle/>
          <a:p>
            <a:r>
              <a:rPr lang="en-US" dirty="0">
                <a:solidFill>
                  <a:schemeClr val="bg1"/>
                </a:solidFill>
                <a:latin typeface="Helvetica" pitchFamily="2" charset="0"/>
              </a:rPr>
              <a:t>Electronic textiles are smart clothing embedded with sensors that can track heart rate, respiration, posture, and even muscle activity — all while looking and feeling like regular fabric!</a:t>
            </a:r>
          </a:p>
        </p:txBody>
      </p:sp>
      <p:pic>
        <p:nvPicPr>
          <p:cNvPr id="4" name="Picture 3" descr="A mannequin with a black and grey garment&#10;&#10;AI-generated content may be incorrect.">
            <a:extLst>
              <a:ext uri="{FF2B5EF4-FFF2-40B4-BE49-F238E27FC236}">
                <a16:creationId xmlns:a16="http://schemas.microsoft.com/office/drawing/2014/main" id="{3EF132DB-A645-D22A-7ED6-0D572138DD1D}"/>
              </a:ext>
            </a:extLst>
          </p:cNvPr>
          <p:cNvPicPr>
            <a:picLocks noChangeAspect="1"/>
          </p:cNvPicPr>
          <p:nvPr/>
        </p:nvPicPr>
        <p:blipFill>
          <a:blip r:embed="rId6"/>
          <a:stretch>
            <a:fillRect/>
          </a:stretch>
        </p:blipFill>
        <p:spPr>
          <a:xfrm>
            <a:off x="7059194" y="2564490"/>
            <a:ext cx="4170279" cy="2935876"/>
          </a:xfrm>
          <a:prstGeom prst="rect">
            <a:avLst/>
          </a:prstGeom>
        </p:spPr>
      </p:pic>
    </p:spTree>
    <p:extLst>
      <p:ext uri="{BB962C8B-B14F-4D97-AF65-F5344CB8AC3E}">
        <p14:creationId xmlns:p14="http://schemas.microsoft.com/office/powerpoint/2010/main" val="10696108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E65CD-EF18-443D-7FB3-95E2049C3E48}"/>
            </a:ext>
          </a:extLst>
        </p:cNvPr>
        <p:cNvGrpSpPr/>
        <p:nvPr/>
      </p:nvGrpSpPr>
      <p:grpSpPr>
        <a:xfrm>
          <a:off x="0" y="0"/>
          <a:ext cx="0" cy="0"/>
          <a:chOff x="0" y="0"/>
          <a:chExt cx="0" cy="0"/>
        </a:xfrm>
      </p:grpSpPr>
      <p:pic>
        <p:nvPicPr>
          <p:cNvPr id="16" name="Content Placeholder 15" descr="A blue and white gradient&#10;&#10;Description automatically generated">
            <a:extLst>
              <a:ext uri="{FF2B5EF4-FFF2-40B4-BE49-F238E27FC236}">
                <a16:creationId xmlns:a16="http://schemas.microsoft.com/office/drawing/2014/main" id="{540699B1-9E83-7BA5-92D3-A62A02E8C63C}"/>
              </a:ext>
            </a:extLst>
          </p:cNvPr>
          <p:cNvPicPr>
            <a:picLocks noGrp="1" noChangeAspect="1"/>
          </p:cNvPicPr>
          <p:nvPr>
            <p:ph idx="1"/>
          </p:nvPr>
        </p:nvPicPr>
        <p:blipFill rotWithShape="1">
          <a:blip r:embed="rId3"/>
          <a:srcRect t="21174" b="41286"/>
          <a:stretch/>
        </p:blipFill>
        <p:spPr>
          <a:xfrm>
            <a:off x="10325" y="0"/>
            <a:ext cx="12191980" cy="7173686"/>
          </a:xfrm>
          <a:prstGeom prst="rect">
            <a:avLst/>
          </a:prstGeom>
        </p:spPr>
      </p:pic>
      <p:pic>
        <p:nvPicPr>
          <p:cNvPr id="8" name="Picture 7" descr="A black and white logo with text&#10;&#10;Description automatically generated">
            <a:extLst>
              <a:ext uri="{FF2B5EF4-FFF2-40B4-BE49-F238E27FC236}">
                <a16:creationId xmlns:a16="http://schemas.microsoft.com/office/drawing/2014/main" id="{1E71F8E2-64A9-30F7-C408-AB527A540A15}"/>
              </a:ext>
            </a:extLst>
          </p:cNvPr>
          <p:cNvPicPr>
            <a:picLocks noChangeAspect="1"/>
          </p:cNvPicPr>
          <p:nvPr/>
        </p:nvPicPr>
        <p:blipFill>
          <a:blip r:embed="rId4"/>
          <a:stretch>
            <a:fillRect/>
          </a:stretch>
        </p:blipFill>
        <p:spPr>
          <a:xfrm>
            <a:off x="9500730" y="5816881"/>
            <a:ext cx="2311313" cy="889886"/>
          </a:xfrm>
          <a:prstGeom prst="rect">
            <a:avLst/>
          </a:prstGeom>
        </p:spPr>
      </p:pic>
      <p:pic>
        <p:nvPicPr>
          <p:cNvPr id="9" name="Picture 8" descr="A black and white sign with white text&#10;&#10;AI-generated content may be incorrect.">
            <a:extLst>
              <a:ext uri="{FF2B5EF4-FFF2-40B4-BE49-F238E27FC236}">
                <a16:creationId xmlns:a16="http://schemas.microsoft.com/office/drawing/2014/main" id="{0FA43C8B-D4AF-03E3-F7AD-3ED78A18A2A1}"/>
              </a:ext>
            </a:extLst>
          </p:cNvPr>
          <p:cNvPicPr>
            <a:picLocks noChangeAspect="1"/>
          </p:cNvPicPr>
          <p:nvPr/>
        </p:nvPicPr>
        <p:blipFill>
          <a:blip r:embed="rId5"/>
          <a:stretch>
            <a:fillRect/>
          </a:stretch>
        </p:blipFill>
        <p:spPr>
          <a:xfrm>
            <a:off x="3298937" y="194178"/>
            <a:ext cx="5591097" cy="1449197"/>
          </a:xfrm>
          <a:prstGeom prst="rect">
            <a:avLst/>
          </a:prstGeom>
        </p:spPr>
      </p:pic>
      <p:sp>
        <p:nvSpPr>
          <p:cNvPr id="2" name="TextBox 1">
            <a:extLst>
              <a:ext uri="{FF2B5EF4-FFF2-40B4-BE49-F238E27FC236}">
                <a16:creationId xmlns:a16="http://schemas.microsoft.com/office/drawing/2014/main" id="{0EB8F9AC-6E31-42EA-60DC-9EA6B8963626}"/>
              </a:ext>
            </a:extLst>
          </p:cNvPr>
          <p:cNvSpPr txBox="1"/>
          <p:nvPr/>
        </p:nvSpPr>
        <p:spPr>
          <a:xfrm>
            <a:off x="1363579" y="2662989"/>
            <a:ext cx="5406189" cy="1200329"/>
          </a:xfrm>
          <a:prstGeom prst="rect">
            <a:avLst/>
          </a:prstGeom>
          <a:noFill/>
        </p:spPr>
        <p:txBody>
          <a:bodyPr wrap="square" rtlCol="0">
            <a:spAutoFit/>
          </a:bodyPr>
          <a:lstStyle/>
          <a:p>
            <a:r>
              <a:rPr lang="en-US" dirty="0">
                <a:solidFill>
                  <a:schemeClr val="bg1"/>
                </a:solidFill>
                <a:latin typeface="Helvetica" pitchFamily="2" charset="0"/>
              </a:rPr>
              <a:t>Technology like the </a:t>
            </a:r>
            <a:r>
              <a:rPr lang="en-US" dirty="0" err="1">
                <a:solidFill>
                  <a:schemeClr val="bg1"/>
                </a:solidFill>
                <a:latin typeface="Helvetica" pitchFamily="2" charset="0"/>
              </a:rPr>
              <a:t>Withings</a:t>
            </a:r>
            <a:r>
              <a:rPr lang="en-US" dirty="0">
                <a:solidFill>
                  <a:schemeClr val="bg1"/>
                </a:solidFill>
                <a:latin typeface="Helvetica" pitchFamily="2" charset="0"/>
              </a:rPr>
              <a:t> </a:t>
            </a:r>
            <a:r>
              <a:rPr lang="en-US" dirty="0" err="1">
                <a:solidFill>
                  <a:schemeClr val="bg1"/>
                </a:solidFill>
                <a:latin typeface="Helvetica" pitchFamily="2" charset="0"/>
              </a:rPr>
              <a:t>BeamO</a:t>
            </a:r>
            <a:r>
              <a:rPr lang="en-US" dirty="0">
                <a:solidFill>
                  <a:schemeClr val="bg1"/>
                </a:solidFill>
                <a:latin typeface="Helvetica" pitchFamily="2" charset="0"/>
              </a:rPr>
              <a:t> can help families track their health more quickly. With a thermometer, stethoscope, electrocardiogram, and pulse oximeter all in one!</a:t>
            </a:r>
          </a:p>
        </p:txBody>
      </p:sp>
      <p:pic>
        <p:nvPicPr>
          <p:cNvPr id="4" name="Picture 3" descr="A grey electronic device with buttons&#10;&#10;AI-generated content may be incorrect.">
            <a:extLst>
              <a:ext uri="{FF2B5EF4-FFF2-40B4-BE49-F238E27FC236}">
                <a16:creationId xmlns:a16="http://schemas.microsoft.com/office/drawing/2014/main" id="{D3760CC8-E269-6C6E-6D61-8D69E1A2779C}"/>
              </a:ext>
            </a:extLst>
          </p:cNvPr>
          <p:cNvPicPr>
            <a:picLocks noChangeAspect="1"/>
          </p:cNvPicPr>
          <p:nvPr/>
        </p:nvPicPr>
        <p:blipFill>
          <a:blip r:embed="rId6"/>
          <a:stretch>
            <a:fillRect/>
          </a:stretch>
        </p:blipFill>
        <p:spPr>
          <a:xfrm>
            <a:off x="5706651" y="2098893"/>
            <a:ext cx="6366766" cy="3575331"/>
          </a:xfrm>
          <a:prstGeom prst="rect">
            <a:avLst/>
          </a:prstGeom>
        </p:spPr>
      </p:pic>
    </p:spTree>
    <p:extLst>
      <p:ext uri="{BB962C8B-B14F-4D97-AF65-F5344CB8AC3E}">
        <p14:creationId xmlns:p14="http://schemas.microsoft.com/office/powerpoint/2010/main" val="39703287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009DF-29F9-3B9C-62AC-B685BCE4E9C7}"/>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402B0774-22D2-DE16-497C-6C24700BA76A}"/>
              </a:ext>
            </a:extLst>
          </p:cNvPr>
          <p:cNvPicPr>
            <a:picLocks noChangeAspect="1"/>
          </p:cNvPicPr>
          <p:nvPr/>
        </p:nvPicPr>
        <p:blipFill rotWithShape="1">
          <a:blip r:embed="rId2"/>
          <a:srcRect t="21174" b="41286"/>
          <a:stretch/>
        </p:blipFill>
        <p:spPr>
          <a:xfrm>
            <a:off x="0" y="0"/>
            <a:ext cx="12191980" cy="7173686"/>
          </a:xfrm>
          <a:prstGeom prst="rect">
            <a:avLst/>
          </a:prstGeom>
        </p:spPr>
      </p:pic>
      <p:pic>
        <p:nvPicPr>
          <p:cNvPr id="9" name="Content Placeholder 8" descr="A group of people in a room&#10;&#10;AI-generated content may be incorrect.">
            <a:extLst>
              <a:ext uri="{FF2B5EF4-FFF2-40B4-BE49-F238E27FC236}">
                <a16:creationId xmlns:a16="http://schemas.microsoft.com/office/drawing/2014/main" id="{9C626F20-2DAF-BA32-E7CA-1DCFF8646465}"/>
              </a:ext>
            </a:extLst>
          </p:cNvPr>
          <p:cNvPicPr>
            <a:picLocks noGrp="1" noChangeAspect="1"/>
          </p:cNvPicPr>
          <p:nvPr>
            <p:ph idx="1"/>
          </p:nvPr>
        </p:nvPicPr>
        <p:blipFill>
          <a:blip r:embed="rId3"/>
          <a:stretch>
            <a:fillRect/>
          </a:stretch>
        </p:blipFill>
        <p:spPr>
          <a:xfrm>
            <a:off x="5811253" y="2475887"/>
            <a:ext cx="4678280" cy="3084953"/>
          </a:xfrm>
        </p:spPr>
      </p:pic>
      <p:pic>
        <p:nvPicPr>
          <p:cNvPr id="5" name="Picture 4" descr="A black and white sign with white text&#10;&#10;AI-generated content may be incorrect.">
            <a:extLst>
              <a:ext uri="{FF2B5EF4-FFF2-40B4-BE49-F238E27FC236}">
                <a16:creationId xmlns:a16="http://schemas.microsoft.com/office/drawing/2014/main" id="{0F24F88A-740B-D434-8D17-E315524640F2}"/>
              </a:ext>
            </a:extLst>
          </p:cNvPr>
          <p:cNvPicPr>
            <a:picLocks noChangeAspect="1"/>
          </p:cNvPicPr>
          <p:nvPr/>
        </p:nvPicPr>
        <p:blipFill>
          <a:blip r:embed="rId4"/>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7D66C991-7154-91BE-AA66-3A415AD73D62}"/>
              </a:ext>
            </a:extLst>
          </p:cNvPr>
          <p:cNvPicPr>
            <a:picLocks noChangeAspect="1"/>
          </p:cNvPicPr>
          <p:nvPr/>
        </p:nvPicPr>
        <p:blipFill>
          <a:blip r:embed="rId5"/>
          <a:stretch>
            <a:fillRect/>
          </a:stretch>
        </p:blipFill>
        <p:spPr>
          <a:xfrm>
            <a:off x="9500730" y="5816881"/>
            <a:ext cx="2311313" cy="889886"/>
          </a:xfrm>
          <a:prstGeom prst="rect">
            <a:avLst/>
          </a:prstGeom>
        </p:spPr>
      </p:pic>
      <p:sp>
        <p:nvSpPr>
          <p:cNvPr id="7" name="TextBox 6">
            <a:extLst>
              <a:ext uri="{FF2B5EF4-FFF2-40B4-BE49-F238E27FC236}">
                <a16:creationId xmlns:a16="http://schemas.microsoft.com/office/drawing/2014/main" id="{23CB4F5B-0B6F-4188-F572-5F23CB5C48F1}"/>
              </a:ext>
            </a:extLst>
          </p:cNvPr>
          <p:cNvSpPr txBox="1"/>
          <p:nvPr/>
        </p:nvSpPr>
        <p:spPr>
          <a:xfrm>
            <a:off x="838200" y="3144253"/>
            <a:ext cx="4134853" cy="1754326"/>
          </a:xfrm>
          <a:prstGeom prst="rect">
            <a:avLst/>
          </a:prstGeom>
          <a:noFill/>
        </p:spPr>
        <p:txBody>
          <a:bodyPr wrap="square" rtlCol="0">
            <a:spAutoFit/>
          </a:bodyPr>
          <a:lstStyle/>
          <a:p>
            <a:r>
              <a:rPr lang="en-US" dirty="0">
                <a:solidFill>
                  <a:schemeClr val="bg1"/>
                </a:solidFill>
                <a:latin typeface="Helvetica" pitchFamily="2" charset="0"/>
              </a:rPr>
              <a:t>Pharmacogenomics is the science of how your genes affect your response to medications. It helps doctors choose the right drug at the right dose — reducing side effects and making treatments more effective.</a:t>
            </a:r>
          </a:p>
        </p:txBody>
      </p:sp>
    </p:spTree>
    <p:extLst>
      <p:ext uri="{BB962C8B-B14F-4D97-AF65-F5344CB8AC3E}">
        <p14:creationId xmlns:p14="http://schemas.microsoft.com/office/powerpoint/2010/main" val="57362140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D5E9E-B9D4-E708-D917-EBCC7DBB2A6A}"/>
            </a:ext>
          </a:extLst>
        </p:cNvPr>
        <p:cNvGrpSpPr/>
        <p:nvPr/>
      </p:nvGrpSpPr>
      <p:grpSpPr>
        <a:xfrm>
          <a:off x="0" y="0"/>
          <a:ext cx="0" cy="0"/>
          <a:chOff x="0" y="0"/>
          <a:chExt cx="0" cy="0"/>
        </a:xfrm>
      </p:grpSpPr>
      <p:pic>
        <p:nvPicPr>
          <p:cNvPr id="4" name="Content Placeholder 15" descr="A blue and white gradient&#10;&#10;Description automatically generated">
            <a:extLst>
              <a:ext uri="{FF2B5EF4-FFF2-40B4-BE49-F238E27FC236}">
                <a16:creationId xmlns:a16="http://schemas.microsoft.com/office/drawing/2014/main" id="{488C71BB-D3F0-6CFC-B342-8B026E1263C7}"/>
              </a:ext>
            </a:extLst>
          </p:cNvPr>
          <p:cNvPicPr>
            <a:picLocks noChangeAspect="1"/>
          </p:cNvPicPr>
          <p:nvPr/>
        </p:nvPicPr>
        <p:blipFill rotWithShape="1">
          <a:blip r:embed="rId2"/>
          <a:srcRect t="21174" b="41286"/>
          <a:stretch/>
        </p:blipFill>
        <p:spPr>
          <a:xfrm>
            <a:off x="0" y="0"/>
            <a:ext cx="12191980" cy="7173686"/>
          </a:xfrm>
          <a:prstGeom prst="rect">
            <a:avLst/>
          </a:prstGeom>
        </p:spPr>
      </p:pic>
      <p:pic>
        <p:nvPicPr>
          <p:cNvPr id="5" name="Picture 4" descr="A black and white sign with white text&#10;&#10;AI-generated content may be incorrect.">
            <a:extLst>
              <a:ext uri="{FF2B5EF4-FFF2-40B4-BE49-F238E27FC236}">
                <a16:creationId xmlns:a16="http://schemas.microsoft.com/office/drawing/2014/main" id="{99E3AF60-9393-D2EE-586E-1DCAE749A175}"/>
              </a:ext>
            </a:extLst>
          </p:cNvPr>
          <p:cNvPicPr>
            <a:picLocks noChangeAspect="1"/>
          </p:cNvPicPr>
          <p:nvPr/>
        </p:nvPicPr>
        <p:blipFill>
          <a:blip r:embed="rId3"/>
          <a:stretch>
            <a:fillRect/>
          </a:stretch>
        </p:blipFill>
        <p:spPr>
          <a:xfrm>
            <a:off x="3300441" y="365125"/>
            <a:ext cx="5591097" cy="1449197"/>
          </a:xfrm>
          <a:prstGeom prst="rect">
            <a:avLst/>
          </a:prstGeom>
        </p:spPr>
      </p:pic>
      <p:pic>
        <p:nvPicPr>
          <p:cNvPr id="6" name="Picture 5" descr="A black and white logo with text&#10;&#10;Description automatically generated">
            <a:extLst>
              <a:ext uri="{FF2B5EF4-FFF2-40B4-BE49-F238E27FC236}">
                <a16:creationId xmlns:a16="http://schemas.microsoft.com/office/drawing/2014/main" id="{8C747380-59C9-601A-7A70-85FA2B6AE7A1}"/>
              </a:ext>
            </a:extLst>
          </p:cNvPr>
          <p:cNvPicPr>
            <a:picLocks noChangeAspect="1"/>
          </p:cNvPicPr>
          <p:nvPr/>
        </p:nvPicPr>
        <p:blipFill>
          <a:blip r:embed="rId4"/>
          <a:stretch>
            <a:fillRect/>
          </a:stretch>
        </p:blipFill>
        <p:spPr>
          <a:xfrm>
            <a:off x="9500730" y="5816881"/>
            <a:ext cx="2311313" cy="889886"/>
          </a:xfrm>
          <a:prstGeom prst="rect">
            <a:avLst/>
          </a:prstGeom>
        </p:spPr>
      </p:pic>
      <p:sp>
        <p:nvSpPr>
          <p:cNvPr id="7" name="TextBox 6">
            <a:extLst>
              <a:ext uri="{FF2B5EF4-FFF2-40B4-BE49-F238E27FC236}">
                <a16:creationId xmlns:a16="http://schemas.microsoft.com/office/drawing/2014/main" id="{A4CB95FE-35A9-6B5B-B1CD-C394064CB6E0}"/>
              </a:ext>
            </a:extLst>
          </p:cNvPr>
          <p:cNvSpPr txBox="1"/>
          <p:nvPr/>
        </p:nvSpPr>
        <p:spPr>
          <a:xfrm>
            <a:off x="838200" y="2679032"/>
            <a:ext cx="4648200" cy="1477328"/>
          </a:xfrm>
          <a:prstGeom prst="rect">
            <a:avLst/>
          </a:prstGeom>
          <a:noFill/>
        </p:spPr>
        <p:txBody>
          <a:bodyPr wrap="square" rtlCol="0">
            <a:spAutoFit/>
          </a:bodyPr>
          <a:lstStyle/>
          <a:p>
            <a:r>
              <a:rPr lang="en-US" dirty="0">
                <a:solidFill>
                  <a:schemeClr val="bg1"/>
                </a:solidFill>
                <a:latin typeface="Helvetica" pitchFamily="2" charset="0"/>
              </a:rPr>
              <a:t>Apps like Lumosity, Elevate, and Peak use games to help improve memory, focus, problem-solving, and more. They’re designed to keep your brain sharp as you age. </a:t>
            </a:r>
          </a:p>
        </p:txBody>
      </p:sp>
      <p:pic>
        <p:nvPicPr>
          <p:cNvPr id="9" name="Picture 8" descr="A logo of a head with colorful bubbles&#10;&#10;AI-generated content may be incorrect.">
            <a:extLst>
              <a:ext uri="{FF2B5EF4-FFF2-40B4-BE49-F238E27FC236}">
                <a16:creationId xmlns:a16="http://schemas.microsoft.com/office/drawing/2014/main" id="{3A6B627D-9E69-0E4B-A60B-08D92FF15EE9}"/>
              </a:ext>
            </a:extLst>
          </p:cNvPr>
          <p:cNvPicPr>
            <a:picLocks noChangeAspect="1"/>
          </p:cNvPicPr>
          <p:nvPr/>
        </p:nvPicPr>
        <p:blipFill>
          <a:blip r:embed="rId5"/>
          <a:stretch>
            <a:fillRect/>
          </a:stretch>
        </p:blipFill>
        <p:spPr>
          <a:xfrm>
            <a:off x="6705602" y="2840039"/>
            <a:ext cx="1885530" cy="1885530"/>
          </a:xfrm>
          <a:prstGeom prst="rect">
            <a:avLst/>
          </a:prstGeom>
        </p:spPr>
      </p:pic>
      <p:pic>
        <p:nvPicPr>
          <p:cNvPr id="11" name="Picture 10" descr="A blue and white head with a brain&#10;&#10;AI-generated content may be incorrect.">
            <a:extLst>
              <a:ext uri="{FF2B5EF4-FFF2-40B4-BE49-F238E27FC236}">
                <a16:creationId xmlns:a16="http://schemas.microsoft.com/office/drawing/2014/main" id="{1F51B362-E32B-F992-F443-9E4A68ECE8C8}"/>
              </a:ext>
            </a:extLst>
          </p:cNvPr>
          <p:cNvPicPr>
            <a:picLocks noChangeAspect="1"/>
          </p:cNvPicPr>
          <p:nvPr/>
        </p:nvPicPr>
        <p:blipFill>
          <a:blip r:embed="rId6"/>
          <a:stretch>
            <a:fillRect/>
          </a:stretch>
        </p:blipFill>
        <p:spPr>
          <a:xfrm>
            <a:off x="4406968" y="4874116"/>
            <a:ext cx="1885530" cy="1885530"/>
          </a:xfrm>
          <a:prstGeom prst="rect">
            <a:avLst/>
          </a:prstGeom>
        </p:spPr>
      </p:pic>
      <p:pic>
        <p:nvPicPr>
          <p:cNvPr id="13" name="Picture 12" descr="A logo with a head and a tree&#10;&#10;AI-generated content may be incorrect.">
            <a:extLst>
              <a:ext uri="{FF2B5EF4-FFF2-40B4-BE49-F238E27FC236}">
                <a16:creationId xmlns:a16="http://schemas.microsoft.com/office/drawing/2014/main" id="{967672C7-BCC8-AFFD-90CF-7CE372C3A12F}"/>
              </a:ext>
            </a:extLst>
          </p:cNvPr>
          <p:cNvPicPr>
            <a:picLocks noChangeAspect="1"/>
          </p:cNvPicPr>
          <p:nvPr/>
        </p:nvPicPr>
        <p:blipFill>
          <a:blip r:embed="rId7"/>
          <a:stretch>
            <a:fillRect/>
          </a:stretch>
        </p:blipFill>
        <p:spPr>
          <a:xfrm>
            <a:off x="9593660" y="1657352"/>
            <a:ext cx="2125452" cy="2125452"/>
          </a:xfrm>
          <a:prstGeom prst="rect">
            <a:avLst/>
          </a:prstGeom>
        </p:spPr>
      </p:pic>
    </p:spTree>
    <p:extLst>
      <p:ext uri="{BB962C8B-B14F-4D97-AF65-F5344CB8AC3E}">
        <p14:creationId xmlns:p14="http://schemas.microsoft.com/office/powerpoint/2010/main" val="184773655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1021</Words>
  <Application>Microsoft Macintosh PowerPoint</Application>
  <PresentationFormat>Widescreen</PresentationFormat>
  <Paragraphs>70</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Helvetica</vt:lpstr>
      <vt:lpstr>Calibri</vt:lpstr>
      <vt:lpstr>Calibri Light</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Cummings</dc:creator>
  <cp:lastModifiedBy>Katie Farmer</cp:lastModifiedBy>
  <cp:revision>12</cp:revision>
  <cp:lastPrinted>2024-03-21T00:40:04Z</cp:lastPrinted>
  <dcterms:created xsi:type="dcterms:W3CDTF">2024-03-06T17:38:27Z</dcterms:created>
  <dcterms:modified xsi:type="dcterms:W3CDTF">2025-04-28T18:22:14Z</dcterms:modified>
</cp:coreProperties>
</file>